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12"/>
  </p:notesMasterIdLst>
  <p:sldIdLst>
    <p:sldId id="256" r:id="rId5"/>
    <p:sldId id="287" r:id="rId6"/>
    <p:sldId id="258" r:id="rId7"/>
    <p:sldId id="272" r:id="rId8"/>
    <p:sldId id="273" r:id="rId9"/>
    <p:sldId id="288" r:id="rId10"/>
    <p:sldId id="282" r:id="rId11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W" initials="Ka" lastIdx="4" clrIdx="0">
    <p:extLst>
      <p:ext uri="{19B8F6BF-5375-455C-9EA6-DF929625EA0E}">
        <p15:presenceInfo xmlns:p15="http://schemas.microsoft.com/office/powerpoint/2012/main" userId="S::karenw@al-anon.org::323f59df-e372-411b-bd5e-d437cfb5aa6d" providerId="AD"/>
      </p:ext>
    </p:extLst>
  </p:cmAuthor>
  <p:cmAuthor id="2" name="Sarah Cummings" initials="SC" lastIdx="6" clrIdx="1">
    <p:extLst>
      <p:ext uri="{19B8F6BF-5375-455C-9EA6-DF929625EA0E}">
        <p15:presenceInfo xmlns:p15="http://schemas.microsoft.com/office/powerpoint/2012/main" userId="S-1-5-21-2726962392-2239317700-249757142-5140" providerId="AD"/>
      </p:ext>
    </p:extLst>
  </p:cmAuthor>
  <p:cmAuthor id="3" name="Hannah" initials="H" lastIdx="5" clrIdx="2">
    <p:extLst>
      <p:ext uri="{19B8F6BF-5375-455C-9EA6-DF929625EA0E}">
        <p15:presenceInfo xmlns:p15="http://schemas.microsoft.com/office/powerpoint/2012/main" userId="S::HannahB@al-anon.org::ceb670f9-b44b-49c1-a0c1-eb5cb8c8e6e5" providerId="AD"/>
      </p:ext>
    </p:extLst>
  </p:cmAuthor>
  <p:cmAuthor id="4" name="Vali Fayen" initials="VF" lastIdx="3" clrIdx="3">
    <p:extLst>
      <p:ext uri="{19B8F6BF-5375-455C-9EA6-DF929625EA0E}">
        <p15:presenceInfo xmlns:p15="http://schemas.microsoft.com/office/powerpoint/2012/main" userId="S::valif@al-anon.org::f88fc6d4-6c8b-4e7e-8481-c87f42b0f7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F18E4-E806-E99B-7BE3-25DBF4C03ED6}" v="19" dt="2021-03-03T20:27:01.442"/>
    <p1510:client id="{5540C91E-52E7-CA79-E976-5FC83C12EB0A}" v="123" dt="2021-03-03T20:44:07.422"/>
    <p1510:client id="{C826FB74-08F5-416E-9C43-922AD93C201B}" v="3" dt="2021-03-04T19:05:08.848"/>
    <p1510:client id="{FF4223CB-2DB2-12EA-421A-78BE177B7840}" v="27" dt="2021-03-03T22:09:43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85" autoAdjust="0"/>
  </p:normalViewPr>
  <p:slideViewPr>
    <p:cSldViewPr snapToGrid="0">
      <p:cViewPr varScale="1">
        <p:scale>
          <a:sx n="68" d="100"/>
          <a:sy n="68" d="100"/>
        </p:scale>
        <p:origin x="12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C9BE1-17AA-45DD-8B9C-F22040AA1F9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CC76B-3A74-4CB5-B239-ACFEABC15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5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Conflict Resolution Task Force was charged with the task of preparing a workshop that can be used by any Area, District, or group. We were asked to utilize the Conference Approved </a:t>
            </a:r>
            <a:r>
              <a:rPr lang="en-US" i="1" dirty="0"/>
              <a:t>Conflict Resolution Kit</a:t>
            </a:r>
            <a:r>
              <a:rPr lang="en-US" dirty="0"/>
              <a:t> (S-70), containing three elements: The Wallet Card (S-71) </a:t>
            </a:r>
            <a:r>
              <a:rPr lang="en-US" i="1" dirty="0"/>
              <a:t>Loving Interchange to Resolve Conflict, </a:t>
            </a:r>
            <a:r>
              <a:rPr lang="en-US" dirty="0"/>
              <a:t>the Tradition Cards (S-72) </a:t>
            </a:r>
            <a:r>
              <a:rPr lang="en-US" i="1" dirty="0"/>
              <a:t>Conflict Resolution Using Our Twelve Traditions</a:t>
            </a:r>
            <a:r>
              <a:rPr lang="en-US" dirty="0"/>
              <a:t>, and the Booklet (S-73) </a:t>
            </a:r>
            <a:r>
              <a:rPr lang="en-US" i="1" dirty="0"/>
              <a:t>Talk to Each Other – Resolving Conflicts with Al-Anon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We were also asked to take into consideration Concept Five: “The rights of appeal and petition protect minorities and insure that they be heard.”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C76B-3A74-4CB5-B239-ACFEABC153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5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Workshop Template includes two parts.</a:t>
            </a:r>
          </a:p>
          <a:p>
            <a:endParaRPr lang="en-US"/>
          </a:p>
          <a:p>
            <a:r>
              <a:rPr lang="en-US" dirty="0"/>
              <a:t>Part One includes a four-member panel discussion. Each member presents for 10-15 minutes after which there is a Question and Answer/comment period.</a:t>
            </a:r>
            <a:endParaRPr lang="en-US" dirty="0">
              <a:cs typeface="Calibri"/>
            </a:endParaRPr>
          </a:p>
          <a:p>
            <a:endParaRPr lang="en-US"/>
          </a:p>
          <a:p>
            <a:r>
              <a:rPr lang="en-US" dirty="0"/>
              <a:t>The discussion would include an Introduction to the skits/break-out sessions which would follow.</a:t>
            </a:r>
            <a:endParaRPr lang="en-US" dirty="0">
              <a:cs typeface="Calibri"/>
            </a:endParaRPr>
          </a:p>
          <a:p>
            <a:endParaRPr lang="en-US"/>
          </a:p>
          <a:p>
            <a:r>
              <a:rPr lang="en-US" dirty="0"/>
              <a:t>This panel discussion could also be used as a stand-alone workshop.</a:t>
            </a:r>
            <a:endParaRPr lang="en-US" dirty="0">
              <a:cs typeface="Calibri" panose="020F0502020204030204"/>
            </a:endParaRPr>
          </a:p>
          <a:p>
            <a:endParaRPr lang="en-US"/>
          </a:p>
          <a:p>
            <a:r>
              <a:rPr lang="en-US" dirty="0"/>
              <a:t>Another option could be to use part one as the first part of a day-long workshop, followed by break-out sessions.</a:t>
            </a:r>
            <a:endParaRPr lang="en-US" dirty="0">
              <a:cs typeface="Calibri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C76B-3A74-4CB5-B239-ACFEABC153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4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Al-Anon Conflict Resolution Kit </a:t>
            </a:r>
            <a:r>
              <a:rPr lang="en-US" dirty="0"/>
              <a:t>was </a:t>
            </a:r>
            <a:r>
              <a:rPr lang="en-US" b="0" dirty="0"/>
              <a:t>released in 2013</a:t>
            </a:r>
            <a:r>
              <a:rPr lang="en-US" dirty="0"/>
              <a:t> to help members use Al-Anon’s spiritual principles to work through conflict situations.</a:t>
            </a:r>
          </a:p>
          <a:p>
            <a:endParaRPr lang="en-US"/>
          </a:p>
          <a:p>
            <a:r>
              <a:rPr lang="en-US" dirty="0"/>
              <a:t>The Kit (S-70) includes three components:</a:t>
            </a:r>
            <a:endParaRPr lang="en-US" dirty="0"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/>
              <a:t>	A Wallet Card (S-71) for personal reflection</a:t>
            </a:r>
            <a:endParaRPr lang="en-US" dirty="0">
              <a:cs typeface="Calibri" panose="020F0502020204030204"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/>
              <a:t>	Tradition Cards (S-72) </a:t>
            </a:r>
            <a:endParaRPr lang="en-US">
              <a:cs typeface="Calibri" panose="020F0502020204030204"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/>
              <a:t>	The </a:t>
            </a:r>
            <a:r>
              <a:rPr lang="en-US" i="1" dirty="0"/>
              <a:t>Talk to Each Other </a:t>
            </a:r>
            <a:r>
              <a:rPr lang="en-US" dirty="0"/>
              <a:t>booklet (S-73)</a:t>
            </a:r>
            <a:endParaRPr lang="en-US" dirty="0">
              <a:cs typeface="Calibri" panose="020F0502020204030204"/>
            </a:endParaRPr>
          </a:p>
          <a:p>
            <a:endParaRPr lang="en-US"/>
          </a:p>
          <a:p>
            <a:r>
              <a:rPr lang="en-US" dirty="0"/>
              <a:t>In this presentation we will be covering</a:t>
            </a:r>
            <a:endParaRPr lang="en-US" dirty="0"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/>
              <a:t>	Coping with Conflict</a:t>
            </a:r>
            <a:endParaRPr lang="en-US" dirty="0">
              <a:cs typeface="Calibri" panose="020F0502020204030204"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/>
              <a:t>	Speaking Respectfully</a:t>
            </a:r>
            <a:endParaRPr lang="en-US" dirty="0">
              <a:cs typeface="Calibri" panose="020F0502020204030204"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/>
              <a:t>	Active Listening</a:t>
            </a:r>
            <a:endParaRPr lang="en-US" dirty="0">
              <a:cs typeface="Calibri" panose="020F0502020204030204"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/>
              <a:t>	And incorporating Concept Five into our discussions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C76B-3A74-4CB5-B239-ACFEABC153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4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C76B-3A74-4CB5-B239-ACFEABC15355}" type="slidenum">
              <a:rPr lang="en-US" smtClean="0"/>
              <a:t>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1ABE01E-D00D-417C-B0FC-10A3754A2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The second part of the Template includes three skits with breakout sessions to follow.</a:t>
            </a:r>
          </a:p>
          <a:p>
            <a:endParaRPr lang="en-US"/>
          </a:p>
          <a:p>
            <a:r>
              <a:rPr lang="en-US" dirty="0"/>
              <a:t>Suggested length is 45 minutes each. This would allow for rotation by members between sessions for exposure to all three Conflict Kit components.</a:t>
            </a:r>
            <a:endParaRPr lang="en-US" dirty="0">
              <a:cs typeface="Calibri"/>
            </a:endParaRPr>
          </a:p>
          <a:p>
            <a:endParaRPr lang="en-US"/>
          </a:p>
          <a:p>
            <a:r>
              <a:rPr lang="en-US" dirty="0"/>
              <a:t>Each skit introduces a Conflict Scenario in a group, District, or Area.</a:t>
            </a:r>
            <a:endParaRPr lang="en-US" dirty="0">
              <a:cs typeface="Calibri"/>
            </a:endParaRPr>
          </a:p>
          <a:p>
            <a:endParaRPr lang="en-US"/>
          </a:p>
          <a:p>
            <a:r>
              <a:rPr lang="en-US" dirty="0"/>
              <a:t>Each of the three breakout sessions could stand alone as a 60-to-90-minute workshop, with the addition of a short introduction to the conflict resolution practices covered in Part One’s Panel Discussion materials.</a:t>
            </a:r>
            <a:endParaRPr lang="en-US" dirty="0">
              <a:cs typeface="Calibri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48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C76B-3A74-4CB5-B239-ACFEABC153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37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always want to keep Concept Five in mind </a:t>
            </a:r>
            <a:r>
              <a:rPr lang="en-US" b="0" dirty="0"/>
              <a:t>because every voice is important to have a loving interchange</a:t>
            </a:r>
            <a:r>
              <a:rPr lang="en-US" dirty="0"/>
              <a:t>:</a:t>
            </a:r>
          </a:p>
          <a:p>
            <a:endParaRPr lang="en-US"/>
          </a:p>
          <a:p>
            <a:r>
              <a:rPr lang="en-US" dirty="0"/>
              <a:t>	“The rights of appeal and petition protect minorities and insure that they be heard.”</a:t>
            </a:r>
            <a:endParaRPr lang="en-US" dirty="0">
              <a:cs typeface="Calibri"/>
            </a:endParaRPr>
          </a:p>
          <a:p>
            <a:endParaRPr lang="en-US"/>
          </a:p>
          <a:p>
            <a:r>
              <a:rPr lang="en-US" dirty="0"/>
              <a:t>The goal of the breakout sessions is to use the wisdom of Al-Anon principles found in the </a:t>
            </a:r>
            <a:r>
              <a:rPr lang="en-US" i="1" dirty="0"/>
              <a:t>Conflict Resolution Kit </a:t>
            </a:r>
            <a:r>
              <a:rPr lang="en-US" i="0" dirty="0"/>
              <a:t>(S-70)</a:t>
            </a:r>
            <a:r>
              <a:rPr lang="en-US" i="1" dirty="0"/>
              <a:t> </a:t>
            </a:r>
            <a:r>
              <a:rPr lang="en-US" dirty="0"/>
              <a:t>and Concept Five to have a loving interchange regarding the conflicts that were presented.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C76B-3A74-4CB5-B239-ACFEABC153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7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41AAF6-D40B-4386-A380-80D9CCA04C7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0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6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542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188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4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089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552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25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43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1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25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3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70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8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11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4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41AAF6-D40B-4386-A380-80D9CCA04C7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1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B6B23-8799-4B92-A2AB-B74C548DB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50752"/>
            <a:ext cx="10058400" cy="1906180"/>
          </a:xfrm>
        </p:spPr>
        <p:txBody>
          <a:bodyPr/>
          <a:lstStyle/>
          <a:p>
            <a:r>
              <a:rPr lang="en-US" b="1"/>
              <a:t>Conflict Resolution Task Force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7A9C07-AD14-4CA2-9148-3E00201AD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51167"/>
            <a:ext cx="9601196" cy="3650316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/>
              <a:t> </a:t>
            </a:r>
            <a:r>
              <a:rPr lang="en-US" sz="2600" b="1"/>
              <a:t> Our charge from WSC for 2021 is to:</a:t>
            </a:r>
            <a:endParaRPr lang="en-US" sz="2600"/>
          </a:p>
          <a:p>
            <a:pPr marL="457200" indent="-457200"/>
            <a:r>
              <a:rPr lang="en-US" sz="2600" b="1"/>
              <a:t>Develop a workshop for use by Areas, Districts, and groups</a:t>
            </a:r>
            <a:endParaRPr lang="en-US" sz="2600"/>
          </a:p>
          <a:p>
            <a:pPr marL="457200" indent="-457200"/>
            <a:r>
              <a:rPr lang="en-US" sz="2600" b="1"/>
              <a:t>Use the </a:t>
            </a:r>
            <a:r>
              <a:rPr lang="en-US" sz="2600" b="1" i="1"/>
              <a:t>Conflict Resolution Kit </a:t>
            </a:r>
            <a:r>
              <a:rPr lang="en-US" sz="2600" b="1"/>
              <a:t>(S-70):</a:t>
            </a:r>
            <a:endParaRPr lang="en-US" sz="2600" b="1">
              <a:ea typeface="+mn-lt"/>
              <a:cs typeface="+mn-lt"/>
            </a:endParaRPr>
          </a:p>
          <a:p>
            <a:pPr marL="914400" lvl="1" indent="-457200"/>
            <a:r>
              <a:rPr lang="en-US" sz="2600" b="1" i="1">
                <a:ea typeface="+mn-lt"/>
                <a:cs typeface="+mn-lt"/>
              </a:rPr>
              <a:t>Loving Interchange to Resolve Conflict</a:t>
            </a:r>
            <a:r>
              <a:rPr lang="en-US" sz="2600" b="1">
                <a:ea typeface="+mn-lt"/>
                <a:cs typeface="+mn-lt"/>
              </a:rPr>
              <a:t> wallet card (S-71)</a:t>
            </a:r>
          </a:p>
          <a:p>
            <a:pPr marL="914400" lvl="1" indent="-457200"/>
            <a:r>
              <a:rPr lang="en-US" sz="2600" b="1" i="1">
                <a:ea typeface="+mn-lt"/>
                <a:cs typeface="+mn-lt"/>
              </a:rPr>
              <a:t>Conflict Resolution Using Our Twelve Traditions</a:t>
            </a:r>
            <a:r>
              <a:rPr lang="en-US" sz="2600" b="1">
                <a:ea typeface="+mn-lt"/>
                <a:cs typeface="+mn-lt"/>
              </a:rPr>
              <a:t> (S-72)</a:t>
            </a:r>
          </a:p>
          <a:p>
            <a:pPr marL="914400" lvl="1" indent="-457200"/>
            <a:r>
              <a:rPr lang="en-US" sz="2600" b="1" i="1">
                <a:ea typeface="+mn-lt"/>
                <a:cs typeface="+mn-lt"/>
              </a:rPr>
              <a:t>Talk to Each Other—Resolving Conflicts within Al-Anon </a:t>
            </a:r>
            <a:r>
              <a:rPr lang="en-US" sz="2600" b="1">
                <a:ea typeface="+mn-lt"/>
                <a:cs typeface="+mn-lt"/>
              </a:rPr>
              <a:t>(S-73)</a:t>
            </a:r>
          </a:p>
          <a:p>
            <a:pPr marL="457200" indent="-457200"/>
            <a:r>
              <a:rPr lang="en-US" sz="2600" b="1">
                <a:ea typeface="+mn-lt"/>
                <a:cs typeface="+mn-lt"/>
              </a:rPr>
              <a:t>Include Concept Five: “The rights of appeal and petition protect minorities and insure that they be heard.”   </a:t>
            </a:r>
            <a:r>
              <a:rPr lang="en-US" sz="2800" b="1">
                <a:ea typeface="+mn-lt"/>
                <a:cs typeface="+mn-lt"/>
              </a:rPr>
              <a:t>             </a:t>
            </a:r>
            <a:endParaRPr lang="en-US"/>
          </a:p>
          <a:p>
            <a:pPr marL="914400" lvl="2" indent="0">
              <a:buNone/>
            </a:pPr>
            <a:endParaRPr lang="en-US" sz="2800" b="1"/>
          </a:p>
          <a:p>
            <a:pPr marL="457200" lvl="1" indent="0">
              <a:buNone/>
            </a:pP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02620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42DF5-64E3-4E10-AB7C-4C81649D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Workshop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07F55-93E7-42FA-A606-86CBF4341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/>
              <a:t>Consist of:</a:t>
            </a:r>
          </a:p>
          <a:p>
            <a:pPr lvl="1"/>
            <a:r>
              <a:rPr lang="en-US" sz="3600" b="1"/>
              <a:t>Part One — Panel Discussion</a:t>
            </a:r>
          </a:p>
          <a:p>
            <a:pPr lvl="1"/>
            <a:r>
              <a:rPr lang="en-US" sz="3600" b="1"/>
              <a:t>Part Two — Three Breakout Sessions with Skits</a:t>
            </a:r>
          </a:p>
        </p:txBody>
      </p:sp>
    </p:spTree>
    <p:extLst>
      <p:ext uri="{BB962C8B-B14F-4D97-AF65-F5344CB8AC3E}">
        <p14:creationId xmlns:p14="http://schemas.microsoft.com/office/powerpoint/2010/main" val="32740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7E41EB-29C7-4863-AC5A-FE84313C6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262626"/>
                </a:solidFill>
              </a:rPr>
              <a:t>Part One: Panel 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97D20C-481F-4E86-95BB-BEE5A454E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6789625" cy="331893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62626"/>
                </a:solidFill>
              </a:rPr>
              <a:t>Four-member panel</a:t>
            </a:r>
          </a:p>
          <a:p>
            <a:pPr lvl="1"/>
            <a:r>
              <a:rPr lang="en-US" sz="3200" b="1" dirty="0">
                <a:solidFill>
                  <a:srgbClr val="262626"/>
                </a:solidFill>
              </a:rPr>
              <a:t>Present for 10-15 minutes each</a:t>
            </a:r>
          </a:p>
          <a:p>
            <a:pPr lvl="1"/>
            <a:r>
              <a:rPr lang="en-US" sz="3200" b="1" dirty="0">
                <a:solidFill>
                  <a:srgbClr val="262626"/>
                </a:solidFill>
              </a:rPr>
              <a:t>Follow with Q &amp; A and comments</a:t>
            </a:r>
          </a:p>
          <a:p>
            <a:r>
              <a:rPr lang="en-US" sz="3200" b="1" dirty="0">
                <a:solidFill>
                  <a:srgbClr val="262626"/>
                </a:solidFill>
              </a:rPr>
              <a:t>Can be a stand-alone workshop</a:t>
            </a:r>
          </a:p>
          <a:p>
            <a:pPr lvl="1"/>
            <a:endParaRPr lang="en-US">
              <a:solidFill>
                <a:srgbClr val="262626"/>
              </a:solidFill>
            </a:endParaRPr>
          </a:p>
          <a:p>
            <a:pPr lvl="1"/>
            <a:endParaRPr lang="en-US">
              <a:solidFill>
                <a:srgbClr val="262626"/>
              </a:solidFill>
            </a:endParaRPr>
          </a:p>
        </p:txBody>
      </p:sp>
      <p:pic>
        <p:nvPicPr>
          <p:cNvPr id="10" name="Graphic 9" descr="Board Room">
            <a:extLst>
              <a:ext uri="{FF2B5EF4-FFF2-40B4-BE49-F238E27FC236}">
                <a16:creationId xmlns:a16="http://schemas.microsoft.com/office/drawing/2014/main" id="{C44C6CC8-54AB-46DC-AAB5-A5E564A2C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85026" y="2757636"/>
            <a:ext cx="2739728" cy="2739728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436657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93AE5-BDAB-4D86-854D-543324928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Part One: Discussion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AE3CC-4948-4199-A031-CD3D748D2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175933"/>
            <a:ext cx="9601196" cy="3155246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r>
              <a:rPr lang="en-US" sz="3200" b="1"/>
              <a:t>Coping with Conflict </a:t>
            </a:r>
          </a:p>
          <a:p>
            <a:r>
              <a:rPr lang="en-US" sz="3200" b="1"/>
              <a:t>Speaking Respectfully</a:t>
            </a:r>
          </a:p>
          <a:p>
            <a:r>
              <a:rPr lang="en-US" sz="3200" b="1"/>
              <a:t>Active Listening</a:t>
            </a:r>
          </a:p>
          <a:p>
            <a:r>
              <a:rPr lang="en-US" sz="3200" b="1"/>
              <a:t>Applying Concept Five To Conflict Resolution</a:t>
            </a:r>
          </a:p>
        </p:txBody>
      </p:sp>
    </p:spTree>
    <p:extLst>
      <p:ext uri="{BB962C8B-B14F-4D97-AF65-F5344CB8AC3E}">
        <p14:creationId xmlns:p14="http://schemas.microsoft.com/office/powerpoint/2010/main" val="166264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F834-7CAC-4BE3-AC63-4615E972E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Part Two: Breakout Sessions with Skits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BF330-1738-46B7-BA27-FDF0391F1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218" y="2379216"/>
            <a:ext cx="10279564" cy="3496652"/>
          </a:xfrm>
        </p:spPr>
        <p:txBody>
          <a:bodyPr/>
          <a:lstStyle/>
          <a:p>
            <a:pPr lvl="1"/>
            <a:r>
              <a:rPr lang="en-US" sz="2800" b="1" dirty="0"/>
              <a:t>Three Skits:  </a:t>
            </a:r>
          </a:p>
          <a:p>
            <a:pPr lvl="2"/>
            <a:r>
              <a:rPr lang="en-US" sz="2800" b="1" dirty="0"/>
              <a:t>Group Conflict Scenario</a:t>
            </a:r>
          </a:p>
          <a:p>
            <a:pPr lvl="2"/>
            <a:r>
              <a:rPr lang="en-US" sz="2800" b="1" dirty="0"/>
              <a:t>District Conflict Scenario</a:t>
            </a:r>
          </a:p>
          <a:p>
            <a:pPr lvl="2"/>
            <a:r>
              <a:rPr lang="en-US" sz="2800" b="1" dirty="0"/>
              <a:t>Area Conflict Scenario</a:t>
            </a:r>
          </a:p>
          <a:p>
            <a:pPr lvl="1"/>
            <a:r>
              <a:rPr lang="en-US" sz="2800" b="1" dirty="0"/>
              <a:t>May use any of these as a breakout or stand-alone workshop</a:t>
            </a:r>
          </a:p>
          <a:p>
            <a:pPr marL="914400" lvl="2" indent="0">
              <a:buNone/>
            </a:pPr>
            <a:endParaRPr lang="en-US" b="1"/>
          </a:p>
          <a:p>
            <a:pPr lvl="2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59561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21C39-9F17-442A-AED9-F24DB1C0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Two: Post Skit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2C12E-6BC8-4466-8596-71080D900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203" y="2114972"/>
            <a:ext cx="10167593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/>
              <a:t>  </a:t>
            </a:r>
          </a:p>
          <a:p>
            <a:r>
              <a:rPr lang="en-US" sz="2800" b="1"/>
              <a:t>  Practice using Al-Anon spiritual principles to resolve conflict</a:t>
            </a:r>
          </a:p>
          <a:p>
            <a:r>
              <a:rPr lang="en-US" sz="2800" b="1"/>
              <a:t>  Use the Conflict Resolution Kit to guide discussion</a:t>
            </a:r>
          </a:p>
          <a:p>
            <a:r>
              <a:rPr lang="en-US" sz="2800" b="1"/>
              <a:t>  Allow time for participants to share about the workshop </a:t>
            </a:r>
          </a:p>
        </p:txBody>
      </p:sp>
    </p:spTree>
    <p:extLst>
      <p:ext uri="{BB962C8B-B14F-4D97-AF65-F5344CB8AC3E}">
        <p14:creationId xmlns:p14="http://schemas.microsoft.com/office/powerpoint/2010/main" val="2786549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A5FE-F53B-4218-839D-263C66623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Workshop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18CDC-5BD5-41E4-AC48-532167252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 sz="3600" b="1" dirty="0"/>
              <a:t>Use the wisdom of Al-Anon principles found in the </a:t>
            </a:r>
            <a:r>
              <a:rPr lang="en-US" sz="3600" b="1" i="1" dirty="0"/>
              <a:t>Conflict Resolution Kit </a:t>
            </a:r>
            <a:r>
              <a:rPr lang="en-US" sz="3600" b="1" dirty="0"/>
              <a:t>and Concept Five to have a loving interchange regarding conflicts.</a:t>
            </a:r>
          </a:p>
        </p:txBody>
      </p:sp>
    </p:spTree>
    <p:extLst>
      <p:ext uri="{BB962C8B-B14F-4D97-AF65-F5344CB8AC3E}">
        <p14:creationId xmlns:p14="http://schemas.microsoft.com/office/powerpoint/2010/main" val="2302241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558EB019C6504AB349B9E5029023E4" ma:contentTypeVersion="11" ma:contentTypeDescription="Create a new document." ma:contentTypeScope="" ma:versionID="ba482924be2383d6f496a9812e2158a2">
  <xsd:schema xmlns:xsd="http://www.w3.org/2001/XMLSchema" xmlns:xs="http://www.w3.org/2001/XMLSchema" xmlns:p="http://schemas.microsoft.com/office/2006/metadata/properties" xmlns:ns2="23c28a77-47bc-4747-bf5f-08e97e74847d" xmlns:ns3="797573c1-837d-421d-8005-36cbbb19995d" targetNamespace="http://schemas.microsoft.com/office/2006/metadata/properties" ma:root="true" ma:fieldsID="1606ad263cd4195e742b205b46960d65" ns2:_="" ns3:_="">
    <xsd:import namespace="23c28a77-47bc-4747-bf5f-08e97e74847d"/>
    <xsd:import namespace="797573c1-837d-421d-8005-36cbbb1999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28a77-47bc-4747-bf5f-08e97e7484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573c1-837d-421d-8005-36cbbb19995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8ED5C7-299D-4039-9FEA-6EE792899C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8CB807-11B4-4451-96E8-3528B161D7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c28a77-47bc-4747-bf5f-08e97e74847d"/>
    <ds:schemaRef ds:uri="797573c1-837d-421d-8005-36cbbb1999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823DDA-245E-49BE-81BD-51EB84DEB0A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687</Words>
  <Application>Microsoft Office PowerPoint</Application>
  <PresentationFormat>Widescreen</PresentationFormat>
  <Paragraphs>80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</vt:lpstr>
      <vt:lpstr>Conflict Resolution Task Force</vt:lpstr>
      <vt:lpstr>Workshop Details</vt:lpstr>
      <vt:lpstr>Part One: Panel Discussion</vt:lpstr>
      <vt:lpstr>Part One: Discussion Topics</vt:lpstr>
      <vt:lpstr>Part Two: Breakout Sessions with Skits</vt:lpstr>
      <vt:lpstr>Part Two: Post Skit Discussion</vt:lpstr>
      <vt:lpstr>Workshop Goal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Resolution Task Force</dc:title>
  <dc:creator>martha lane</dc:creator>
  <cp:lastModifiedBy>Chris Baker</cp:lastModifiedBy>
  <cp:revision>25</cp:revision>
  <dcterms:created xsi:type="dcterms:W3CDTF">2020-10-24T12:17:59Z</dcterms:created>
  <dcterms:modified xsi:type="dcterms:W3CDTF">2021-04-21T13:33:43Z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0x01010086558EB019C6504AB349B9E5029023E4</vt:lpwstr>
  </property>
</Properties>
</file>