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9" r:id="rId2"/>
    <p:sldId id="299" r:id="rId3"/>
    <p:sldId id="300" r:id="rId4"/>
    <p:sldId id="302" r:id="rId5"/>
    <p:sldId id="301" r:id="rId6"/>
    <p:sldId id="304" r:id="rId7"/>
    <p:sldId id="303" r:id="rId8"/>
    <p:sldId id="335" r:id="rId9"/>
    <p:sldId id="305" r:id="rId10"/>
    <p:sldId id="306" r:id="rId11"/>
    <p:sldId id="309" r:id="rId12"/>
    <p:sldId id="337" r:id="rId13"/>
    <p:sldId id="296" r:id="rId14"/>
    <p:sldId id="308" r:id="rId15"/>
    <p:sldId id="317" r:id="rId16"/>
    <p:sldId id="319" r:id="rId17"/>
    <p:sldId id="316" r:id="rId18"/>
    <p:sldId id="312" r:id="rId19"/>
    <p:sldId id="310" r:id="rId20"/>
    <p:sldId id="323" r:id="rId21"/>
    <p:sldId id="324" r:id="rId22"/>
    <p:sldId id="334" r:id="rId23"/>
    <p:sldId id="322" r:id="rId24"/>
    <p:sldId id="314" r:id="rId25"/>
    <p:sldId id="330" r:id="rId26"/>
    <p:sldId id="320" r:id="rId27"/>
    <p:sldId id="326" r:id="rId28"/>
    <p:sldId id="315" r:id="rId29"/>
    <p:sldId id="328" r:id="rId30"/>
    <p:sldId id="329" r:id="rId31"/>
    <p:sldId id="307" r:id="rId32"/>
    <p:sldId id="275" r:id="rId33"/>
    <p:sldId id="333" r:id="rId34"/>
    <p:sldId id="332" r:id="rId35"/>
    <p:sldId id="32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23090DD-73E4-C34B-99A8-FAFEF1160D7C}">
          <p14:sldIdLst>
            <p14:sldId id="259"/>
            <p14:sldId id="299"/>
            <p14:sldId id="300"/>
            <p14:sldId id="302"/>
            <p14:sldId id="301"/>
            <p14:sldId id="304"/>
            <p14:sldId id="303"/>
            <p14:sldId id="335"/>
            <p14:sldId id="305"/>
            <p14:sldId id="306"/>
            <p14:sldId id="309"/>
            <p14:sldId id="337"/>
            <p14:sldId id="296"/>
            <p14:sldId id="308"/>
            <p14:sldId id="317"/>
            <p14:sldId id="319"/>
            <p14:sldId id="316"/>
            <p14:sldId id="312"/>
            <p14:sldId id="310"/>
            <p14:sldId id="323"/>
            <p14:sldId id="324"/>
            <p14:sldId id="334"/>
            <p14:sldId id="322"/>
            <p14:sldId id="314"/>
            <p14:sldId id="330"/>
            <p14:sldId id="320"/>
            <p14:sldId id="326"/>
            <p14:sldId id="315"/>
            <p14:sldId id="328"/>
            <p14:sldId id="329"/>
            <p14:sldId id="307"/>
            <p14:sldId id="275"/>
            <p14:sldId id="333"/>
            <p14:sldId id="332"/>
            <p14:sldId id="32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777" autoAdjust="0"/>
    <p:restoredTop sz="84211" autoAdjust="0"/>
  </p:normalViewPr>
  <p:slideViewPr>
    <p:cSldViewPr snapToGrid="0" snapToObjects="1">
      <p:cViewPr varScale="1">
        <p:scale>
          <a:sx n="67" d="100"/>
          <a:sy n="67" d="100"/>
        </p:scale>
        <p:origin x="-112" y="-328"/>
      </p:cViewPr>
      <p:guideLst>
        <p:guide orient="horz" pos="2160"/>
        <p:guide pos="2880"/>
      </p:guideLst>
    </p:cSldViewPr>
  </p:slideViewPr>
  <p:outlineViewPr>
    <p:cViewPr>
      <p:scale>
        <a:sx n="33" d="100"/>
        <a:sy n="33" d="100"/>
      </p:scale>
      <p:origin x="0" y="620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687014219144218"/>
          <c:y val="0.117882286913139"/>
          <c:w val="0.609733330203942"/>
          <c:h val="0.814079668367898"/>
        </c:manualLayout>
      </c:layout>
      <c:pie3DChart>
        <c:varyColors val="1"/>
        <c:ser>
          <c:idx val="0"/>
          <c:order val="0"/>
          <c:tx>
            <c:strRef>
              <c:f>Sheet1!$B$1</c:f>
              <c:strCache>
                <c:ptCount val="1"/>
                <c:pt idx="0">
                  <c:v>Revenues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B548-4C88-820D-360BFA13A278}"/>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B548-4C88-820D-360BFA13A278}"/>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C571-4648-A2C3-087D5FAA190E}"/>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B548-4C88-820D-360BFA13A278}"/>
              </c:ext>
            </c:extLst>
          </c:dPt>
          <c:dLbls>
            <c:dLbl>
              <c:idx val="0"/>
              <c:layout>
                <c:manualLayout>
                  <c:x val="0.0424932914134422"/>
                  <c:y val="-0.0242784160818698"/>
                </c:manualLayout>
              </c:layout>
              <c:dLblPos val="bestFit"/>
              <c:showLegendKey val="0"/>
              <c:showVal val="0"/>
              <c:showCatName val="1"/>
              <c:showSerName val="0"/>
              <c:showPercent val="1"/>
              <c:showBubbleSize val="0"/>
            </c:dLbl>
            <c:dLbl>
              <c:idx val="1"/>
              <c:layout>
                <c:manualLayout>
                  <c:x val="0.0999842150904522"/>
                  <c:y val="0.148705298501453"/>
                </c:manualLayout>
              </c:layout>
              <c:dLblPos val="bestFit"/>
              <c:showLegendKey val="0"/>
              <c:showVal val="0"/>
              <c:showCatName val="1"/>
              <c:showSerName val="0"/>
              <c:showPercent val="1"/>
              <c:showBubbleSize val="0"/>
            </c:dLbl>
            <c:dLbl>
              <c:idx val="2"/>
              <c:delet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C571-4648-A2C3-087D5FAA190E}"/>
                </c:ext>
              </c:extLst>
            </c:dLbl>
            <c:dLbl>
              <c:idx val="3"/>
              <c:layout>
                <c:manualLayout>
                  <c:x val="-0.0599905290542713"/>
                  <c:y val="-0.0242784160818699"/>
                </c:manualLayout>
              </c:layout>
              <c:dLblPos val="bestFit"/>
              <c:showLegendKey val="0"/>
              <c:showVal val="0"/>
              <c:showCatName val="1"/>
              <c:showSerName val="0"/>
              <c:showPercent val="1"/>
              <c:showBubbleSize val="0"/>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Literature</c:v>
                </c:pt>
                <c:pt idx="1">
                  <c:v>Contributions</c:v>
                </c:pt>
                <c:pt idx="2">
                  <c:v>Magazine sales</c:v>
                </c:pt>
                <c:pt idx="3">
                  <c:v>Investment Income</c:v>
                </c:pt>
              </c:strCache>
            </c:strRef>
          </c:cat>
          <c:val>
            <c:numRef>
              <c:f>Sheet1!$B$2:$B$5</c:f>
              <c:numCache>
                <c:formatCode>General</c:formatCode>
                <c:ptCount val="4"/>
                <c:pt idx="0">
                  <c:v>1.846493E6</c:v>
                </c:pt>
                <c:pt idx="1">
                  <c:v>3.295721E6</c:v>
                </c:pt>
                <c:pt idx="2">
                  <c:v>294963.0</c:v>
                </c:pt>
                <c:pt idx="3">
                  <c:v>38633.0</c:v>
                </c:pt>
              </c:numCache>
            </c:numRef>
          </c:val>
          <c:extLst xmlns:c16r2="http://schemas.microsoft.com/office/drawing/2015/06/chart">
            <c:ext xmlns:c16="http://schemas.microsoft.com/office/drawing/2014/chart" uri="{C3380CC4-5D6E-409C-BE32-E72D297353CC}">
              <c16:uniqueId val="{00000000-C571-4648-A2C3-087D5FAA190E}"/>
            </c:ext>
          </c:extLst>
        </c:ser>
        <c:dLbls>
          <c:dLblPos val="ctr"/>
          <c:showLegendKey val="0"/>
          <c:showVal val="0"/>
          <c:showCatName val="1"/>
          <c:showSerName val="0"/>
          <c:showPercent val="0"/>
          <c:showBubbleSize val="0"/>
          <c:showLeaderLines val="1"/>
        </c:dLbls>
      </c:pie3DChart>
      <c:spPr>
        <a:noFill/>
        <a:ln>
          <a:noFill/>
        </a:ln>
        <a:effectLst/>
      </c:spPr>
    </c:plotArea>
    <c:legend>
      <c:legendPos val="r"/>
      <c:layout>
        <c:manualLayout>
          <c:xMode val="edge"/>
          <c:yMode val="edge"/>
          <c:x val="0.677118675171259"/>
          <c:y val="0.472278568583878"/>
          <c:w val="0.240860826162381"/>
          <c:h val="0.21888207170637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noFill/>
      <a:round/>
    </a:ln>
    <a:effectLst>
      <a:glow rad="63500">
        <a:schemeClr val="accent1">
          <a:satMod val="175000"/>
          <a:alpha val="40000"/>
        </a:schemeClr>
      </a:glow>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8C13F7-57BD-CF45-A7A2-3B180B7C33F3}" type="datetimeFigureOut">
              <a:rPr lang="en-US" smtClean="0"/>
              <a:t>6/4/21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2A6546-8B68-AA44-8946-F2DD34E71DAE}" type="slidenum">
              <a:rPr lang="en-US" smtClean="0"/>
              <a:t>‹#›</a:t>
            </a:fld>
            <a:endParaRPr lang="en-US"/>
          </a:p>
        </p:txBody>
      </p:sp>
    </p:spTree>
    <p:extLst>
      <p:ext uri="{BB962C8B-B14F-4D97-AF65-F5344CB8AC3E}">
        <p14:creationId xmlns:p14="http://schemas.microsoft.com/office/powerpoint/2010/main" val="407249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2523E6-6520-8941-BBD7-DBE5015FABDD}" type="datetimeFigureOut">
              <a:rPr lang="en-US" smtClean="0"/>
              <a:t>6/4/21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C6B1D-17EA-EC42-9BAF-27365933A9DC}" type="slidenum">
              <a:rPr lang="en-US" smtClean="0"/>
              <a:t>‹#›</a:t>
            </a:fld>
            <a:endParaRPr lang="en-US"/>
          </a:p>
        </p:txBody>
      </p:sp>
    </p:spTree>
    <p:extLst>
      <p:ext uri="{BB962C8B-B14F-4D97-AF65-F5344CB8AC3E}">
        <p14:creationId xmlns:p14="http://schemas.microsoft.com/office/powerpoint/2010/main" val="629333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The 61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World Service Conference took place virtually from April 12-16th of this year. </a:t>
            </a:r>
          </a:p>
          <a:p>
            <a:r>
              <a:rPr lang="en-US" sz="1200" kern="1200" dirty="0" smtClean="0">
                <a:solidFill>
                  <a:schemeClr val="tx1"/>
                </a:solidFill>
                <a:effectLst/>
                <a:latin typeface="+mn-lt"/>
                <a:ea typeface="+mn-ea"/>
                <a:cs typeface="+mn-cs"/>
              </a:rPr>
              <a:t>In this report, I’ll try to give you a feel for what Conference was like, cover some important discussions and decisions that were made, and share with you some news and announcements. I’ll pause twice during my report for questions, and once at the end. Before lunch, we’ll have a breakout session to talk about your virtual, hybrid and face-to-face meetings.</a:t>
            </a:r>
          </a:p>
          <a:p>
            <a:r>
              <a:rPr lang="en-US" sz="1200" kern="1200" dirty="0" smtClean="0">
                <a:solidFill>
                  <a:schemeClr val="tx1"/>
                </a:solidFill>
                <a:effectLst/>
                <a:latin typeface="+mn-lt"/>
                <a:ea typeface="+mn-ea"/>
                <a:cs typeface="+mn-cs"/>
              </a:rPr>
              <a:t>For any follow-up questions, please e-mail me: nys60delegate@gmail.com (:45)</a:t>
            </a:r>
          </a:p>
        </p:txBody>
      </p:sp>
      <p:sp>
        <p:nvSpPr>
          <p:cNvPr id="4" name="Slide Number Placeholder 3"/>
          <p:cNvSpPr>
            <a:spLocks noGrp="1"/>
          </p:cNvSpPr>
          <p:nvPr>
            <p:ph type="sldNum" sz="quarter" idx="10"/>
          </p:nvPr>
        </p:nvSpPr>
        <p:spPr/>
        <p:txBody>
          <a:bodyPr/>
          <a:lstStyle/>
          <a:p>
            <a:fld id="{67BC6B1D-17EA-EC42-9BAF-27365933A9DC}" type="slidenum">
              <a:rPr lang="en-US" smtClean="0"/>
              <a:t>1</a:t>
            </a:fld>
            <a:endParaRPr lang="en-US"/>
          </a:p>
        </p:txBody>
      </p:sp>
    </p:spTree>
    <p:extLst>
      <p:ext uri="{BB962C8B-B14F-4D97-AF65-F5344CB8AC3E}">
        <p14:creationId xmlns:p14="http://schemas.microsoft.com/office/powerpoint/2010/main" val="817477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10. The Literature Committee offered four motions this year. </a:t>
            </a:r>
          </a:p>
          <a:p>
            <a:r>
              <a:rPr lang="en-US" sz="1200" kern="1200" dirty="0" smtClean="0">
                <a:solidFill>
                  <a:schemeClr val="tx1"/>
                </a:solidFill>
                <a:effectLst/>
                <a:latin typeface="+mn-lt"/>
                <a:ea typeface="+mn-ea"/>
                <a:cs typeface="+mn-cs"/>
              </a:rPr>
              <a:t>	1. Conceptual approval was given to the Committee to develop a “Just for Tonight” bookmark with </a:t>
            </a:r>
            <a:r>
              <a:rPr lang="en-US" sz="1200" kern="1200" dirty="0" err="1" smtClean="0">
                <a:solidFill>
                  <a:schemeClr val="tx1"/>
                </a:solidFill>
                <a:effectLst/>
                <a:latin typeface="+mn-lt"/>
                <a:ea typeface="+mn-ea"/>
                <a:cs typeface="+mn-cs"/>
              </a:rPr>
              <a:t>sharings</a:t>
            </a:r>
            <a:r>
              <a:rPr lang="en-US" sz="1200" kern="1200" dirty="0" smtClean="0">
                <a:solidFill>
                  <a:schemeClr val="tx1"/>
                </a:solidFill>
                <a:effectLst/>
                <a:latin typeface="+mn-lt"/>
                <a:ea typeface="+mn-ea"/>
                <a:cs typeface="+mn-cs"/>
              </a:rPr>
              <a:t> from </a:t>
            </a:r>
            <a:r>
              <a:rPr lang="en-US" sz="1200" kern="1200" dirty="0" err="1" smtClean="0">
                <a:solidFill>
                  <a:schemeClr val="tx1"/>
                </a:solidFill>
                <a:effectLst/>
                <a:latin typeface="+mn-lt"/>
                <a:ea typeface="+mn-ea"/>
                <a:cs typeface="+mn-cs"/>
              </a:rPr>
              <a:t>Alateen</a:t>
            </a:r>
            <a:r>
              <a:rPr lang="en-US" sz="1200" kern="1200" dirty="0" smtClean="0">
                <a:solidFill>
                  <a:schemeClr val="tx1"/>
                </a:solidFill>
                <a:effectLst/>
                <a:latin typeface="+mn-lt"/>
                <a:ea typeface="+mn-ea"/>
                <a:cs typeface="+mn-cs"/>
              </a:rPr>
              <a:t> members.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2. Approval for a revised </a:t>
            </a:r>
            <a:r>
              <a:rPr lang="en-US" sz="1200" kern="1200" dirty="0" err="1" smtClean="0">
                <a:solidFill>
                  <a:schemeClr val="tx1"/>
                </a:solidFill>
                <a:effectLst/>
                <a:latin typeface="+mn-lt"/>
                <a:ea typeface="+mn-ea"/>
                <a:cs typeface="+mn-cs"/>
              </a:rPr>
              <a:t>Alateen</a:t>
            </a:r>
            <a:r>
              <a:rPr lang="en-US" sz="1200" kern="1200" dirty="0" smtClean="0">
                <a:solidFill>
                  <a:schemeClr val="tx1"/>
                </a:solidFill>
                <a:effectLst/>
                <a:latin typeface="+mn-lt"/>
                <a:ea typeface="+mn-ea"/>
                <a:cs typeface="+mn-cs"/>
              </a:rPr>
              <a:t> Preamble was also given. The preamble will be updated in all Conference Approved Literature (CAL), and included in the 2022-2025 Al-Anon/</a:t>
            </a:r>
            <a:r>
              <a:rPr lang="en-US" sz="1200" kern="1200" dirty="0" err="1" smtClean="0">
                <a:solidFill>
                  <a:schemeClr val="tx1"/>
                </a:solidFill>
                <a:effectLst/>
                <a:latin typeface="+mn-lt"/>
                <a:ea typeface="+mn-ea"/>
                <a:cs typeface="+mn-cs"/>
              </a:rPr>
              <a:t>Alateen</a:t>
            </a:r>
            <a:r>
              <a:rPr lang="en-US" sz="1200" kern="1200" dirty="0" smtClean="0">
                <a:solidFill>
                  <a:schemeClr val="tx1"/>
                </a:solidFill>
                <a:effectLst/>
                <a:latin typeface="+mn-lt"/>
                <a:ea typeface="+mn-ea"/>
                <a:cs typeface="+mn-cs"/>
              </a:rPr>
              <a:t> Service Manual. It currently appears in the Conference Highlights under the Members tab at al-</a:t>
            </a:r>
            <a:r>
              <a:rPr lang="en-US" sz="1200" kern="1200" dirty="0" err="1" smtClean="0">
                <a:solidFill>
                  <a:schemeClr val="tx1"/>
                </a:solidFill>
                <a:effectLst/>
                <a:latin typeface="+mn-lt"/>
                <a:ea typeface="+mn-ea"/>
                <a:cs typeface="+mn-cs"/>
              </a:rPr>
              <a:t>anon.org</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3. Conceptual approval was given to the Literature Committee to add a new introduction that will place two of our older books in their historical perspective: the ODAT </a:t>
            </a:r>
            <a:r>
              <a:rPr lang="en-US" sz="1200" i="1" kern="1200" dirty="0" smtClean="0">
                <a:solidFill>
                  <a:schemeClr val="tx1"/>
                </a:solidFill>
                <a:effectLst/>
                <a:latin typeface="+mn-lt"/>
                <a:ea typeface="+mn-ea"/>
                <a:cs typeface="+mn-cs"/>
              </a:rPr>
              <a:t>One Day at a Time in Al-Anon, </a:t>
            </a:r>
            <a:r>
              <a:rPr lang="en-US" sz="1200" kern="1200" dirty="0" smtClean="0">
                <a:solidFill>
                  <a:schemeClr val="tx1"/>
                </a:solidFill>
                <a:effectLst/>
                <a:latin typeface="+mn-lt"/>
                <a:ea typeface="+mn-ea"/>
                <a:cs typeface="+mn-cs"/>
              </a:rPr>
              <a:t>and</a:t>
            </a:r>
            <a:r>
              <a:rPr lang="en-US" sz="1200" i="1" kern="1200" dirty="0" smtClean="0">
                <a:solidFill>
                  <a:schemeClr val="tx1"/>
                </a:solidFill>
                <a:effectLst/>
                <a:latin typeface="+mn-lt"/>
                <a:ea typeface="+mn-ea"/>
                <a:cs typeface="+mn-cs"/>
              </a:rPr>
              <a:t> The Dilemma of the Alcoholic Marriage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4. Likewise, conceptual approval was given to the Committee to create a booklet of gems from </a:t>
            </a:r>
            <a:r>
              <a:rPr lang="en-US" sz="1200" i="1" kern="1200" dirty="0" smtClean="0">
                <a:solidFill>
                  <a:schemeClr val="tx1"/>
                </a:solidFill>
                <a:effectLst/>
                <a:latin typeface="+mn-lt"/>
                <a:ea typeface="+mn-ea"/>
                <a:cs typeface="+mn-cs"/>
              </a:rPr>
              <a:t>The Dilemma of the Alcoholic </a:t>
            </a:r>
            <a:r>
              <a:rPr lang="en-US" sz="1200" i="1" kern="1200" dirty="0" err="1" smtClean="0">
                <a:solidFill>
                  <a:schemeClr val="tx1"/>
                </a:solidFill>
                <a:effectLst/>
                <a:latin typeface="+mn-lt"/>
                <a:ea typeface="+mn-ea"/>
                <a:cs typeface="+mn-cs"/>
              </a:rPr>
              <a:t>Marriage.</a:t>
            </a:r>
            <a:r>
              <a:rPr lang="en-US" sz="1200" kern="1200" dirty="0" err="1" smtClean="0">
                <a:solidFill>
                  <a:schemeClr val="tx1"/>
                </a:solidFill>
                <a:effectLst/>
                <a:latin typeface="+mn-lt"/>
                <a:ea typeface="+mn-ea"/>
                <a:cs typeface="+mn-cs"/>
              </a:rPr>
              <a:t>This</a:t>
            </a:r>
            <a:r>
              <a:rPr lang="en-US" sz="1200" kern="1200" dirty="0" smtClean="0">
                <a:solidFill>
                  <a:schemeClr val="tx1"/>
                </a:solidFill>
                <a:effectLst/>
                <a:latin typeface="+mn-lt"/>
                <a:ea typeface="+mn-ea"/>
                <a:cs typeface="+mn-cs"/>
              </a:rPr>
              <a:t> book continues to be valued by many of our members. (1:15) {Running total: 11:00}</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10</a:t>
            </a:fld>
            <a:endParaRPr lang="en-US"/>
          </a:p>
        </p:txBody>
      </p:sp>
    </p:spTree>
    <p:extLst>
      <p:ext uri="{BB962C8B-B14F-4D97-AF65-F5344CB8AC3E}">
        <p14:creationId xmlns:p14="http://schemas.microsoft.com/office/powerpoint/2010/main" val="127036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11. Before continuing with my report, we can take a few minutes for questions. </a:t>
            </a:r>
            <a:r>
              <a:rPr lang="en-US" sz="1200" i="1" kern="1200" dirty="0" smtClean="0">
                <a:solidFill>
                  <a:schemeClr val="tx1"/>
                </a:solidFill>
                <a:effectLst/>
                <a:latin typeface="+mn-lt"/>
                <a:ea typeface="+mn-ea"/>
                <a:cs typeface="+mn-cs"/>
              </a:rPr>
              <a:t>English members, please use the raised hand function in the chat</a:t>
            </a:r>
            <a:r>
              <a:rPr lang="en-US" sz="1200" kern="1200" dirty="0" smtClean="0">
                <a:solidFill>
                  <a:schemeClr val="tx1"/>
                </a:solidFill>
                <a:effectLst/>
                <a:latin typeface="+mn-lt"/>
                <a:ea typeface="+mn-ea"/>
                <a:cs typeface="+mn-cs"/>
              </a:rPr>
              <a:t> and I’ll call on you. Spanish members can type your questions into the chat and we’ll have them translated.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(:20) (Up to 8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for questions){Running total: 19:20}</a:t>
            </a:r>
          </a:p>
          <a:p>
            <a:endParaRPr lang="en-US" dirty="0" smtClean="0"/>
          </a:p>
          <a:p>
            <a:r>
              <a:rPr lang="en-US" dirty="0" smtClean="0"/>
              <a:t>(Click)</a:t>
            </a:r>
            <a:endParaRPr lang="en-US" dirty="0"/>
          </a:p>
        </p:txBody>
      </p:sp>
      <p:sp>
        <p:nvSpPr>
          <p:cNvPr id="4" name="Slide Number Placeholder 3"/>
          <p:cNvSpPr>
            <a:spLocks noGrp="1"/>
          </p:cNvSpPr>
          <p:nvPr>
            <p:ph type="sldNum" sz="quarter" idx="10"/>
          </p:nvPr>
        </p:nvSpPr>
        <p:spPr/>
        <p:txBody>
          <a:bodyPr/>
          <a:lstStyle/>
          <a:p>
            <a:fld id="{67BC6B1D-17EA-EC42-9BAF-27365933A9DC}" type="slidenum">
              <a:rPr lang="en-US" smtClean="0"/>
              <a:t>11</a:t>
            </a:fld>
            <a:endParaRPr lang="en-US"/>
          </a:p>
        </p:txBody>
      </p:sp>
    </p:spTree>
    <p:extLst>
      <p:ext uri="{BB962C8B-B14F-4D97-AF65-F5344CB8AC3E}">
        <p14:creationId xmlns:p14="http://schemas.microsoft.com/office/powerpoint/2010/main" val="295883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12. Now we’ll take a two-minute break for the interpreters. When we return, we’ll move into the budget and finance portion of my report. </a:t>
            </a:r>
          </a:p>
          <a:p>
            <a:pPr lvl="0"/>
            <a:r>
              <a:rPr lang="en-US" sz="1200" kern="1200" dirty="0" smtClean="0">
                <a:solidFill>
                  <a:schemeClr val="tx1"/>
                </a:solidFill>
                <a:effectLst/>
                <a:latin typeface="+mn-lt"/>
                <a:ea typeface="+mn-ea"/>
                <a:cs typeface="+mn-cs"/>
              </a:rPr>
              <a:t>I hope you enjoyed this lovely photograph by </a:t>
            </a:r>
            <a:r>
              <a:rPr lang="en-US" sz="1200" kern="1200" dirty="0" err="1" smtClean="0">
                <a:solidFill>
                  <a:schemeClr val="tx1"/>
                </a:solidFill>
                <a:effectLst/>
                <a:latin typeface="+mn-lt"/>
                <a:ea typeface="+mn-ea"/>
                <a:cs typeface="+mn-cs"/>
              </a:rPr>
              <a:t>Debbe</a:t>
            </a:r>
            <a:r>
              <a:rPr lang="en-US" sz="1200" kern="1200" dirty="0" smtClean="0">
                <a:solidFill>
                  <a:schemeClr val="tx1"/>
                </a:solidFill>
                <a:effectLst/>
                <a:latin typeface="+mn-lt"/>
                <a:ea typeface="+mn-ea"/>
                <a:cs typeface="+mn-cs"/>
              </a:rPr>
              <a:t>. (:15) {Running total: 21:35}</a:t>
            </a:r>
          </a:p>
          <a:p>
            <a:endParaRPr lang="en-US" dirty="0"/>
          </a:p>
        </p:txBody>
      </p:sp>
      <p:sp>
        <p:nvSpPr>
          <p:cNvPr id="4" name="Slide Number Placeholder 3"/>
          <p:cNvSpPr>
            <a:spLocks noGrp="1"/>
          </p:cNvSpPr>
          <p:nvPr>
            <p:ph type="sldNum" sz="quarter" idx="10"/>
          </p:nvPr>
        </p:nvSpPr>
        <p:spPr/>
        <p:txBody>
          <a:bodyPr/>
          <a:lstStyle/>
          <a:p>
            <a:fld id="{67BC6B1D-17EA-EC42-9BAF-27365933A9DC}" type="slidenum">
              <a:rPr lang="en-US" smtClean="0"/>
              <a:t>12</a:t>
            </a:fld>
            <a:endParaRPr lang="en-US"/>
          </a:p>
        </p:txBody>
      </p:sp>
    </p:spTree>
    <p:extLst>
      <p:ext uri="{BB962C8B-B14F-4D97-AF65-F5344CB8AC3E}">
        <p14:creationId xmlns:p14="http://schemas.microsoft.com/office/powerpoint/2010/main" val="4180499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13. Thanks to the generosity of our members, groups, and districts I was able to mail NYS greetings and love gifts to all the Delegates and WSC Members. This happened before, during, and after Conference, at my kitchen table. </a:t>
            </a:r>
          </a:p>
          <a:p>
            <a:r>
              <a:rPr lang="en-US" sz="1200" kern="1200" dirty="0" smtClean="0">
                <a:solidFill>
                  <a:schemeClr val="tx1"/>
                </a:solidFill>
                <a:effectLst/>
                <a:latin typeface="+mn-lt"/>
                <a:ea typeface="+mn-ea"/>
                <a:cs typeface="+mn-cs"/>
              </a:rPr>
              <a:t>Now we’ll turn to the WSO budget and finance report. (:20) {Running total: 21:55}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13</a:t>
            </a:fld>
            <a:endParaRPr lang="en-US"/>
          </a:p>
        </p:txBody>
      </p:sp>
    </p:spTree>
    <p:extLst>
      <p:ext uri="{BB962C8B-B14F-4D97-AF65-F5344CB8AC3E}">
        <p14:creationId xmlns:p14="http://schemas.microsoft.com/office/powerpoint/2010/main" val="469437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14. In the last few Assemblies, I’ve reviewed the revised 2020 budget and explained how, because of generous member contributions and cuts in expenses (like WSO staff operating at 80% capacity, no staff travel, etc.) WSO ended the year with a $509,000 surplus. (:30) </a:t>
            </a:r>
          </a:p>
          <a:p>
            <a:r>
              <a:rPr lang="en-US" sz="1200" kern="1200" dirty="0" smtClean="0">
                <a:solidFill>
                  <a:schemeClr val="tx1"/>
                </a:solidFill>
                <a:effectLst/>
                <a:latin typeface="+mn-lt"/>
                <a:ea typeface="+mn-ea"/>
                <a:cs typeface="+mn-cs"/>
              </a:rPr>
              <a:t>{Running total: 22:25}</a:t>
            </a:r>
          </a:p>
          <a:p>
            <a:endParaRPr lang="en-US" dirty="0"/>
          </a:p>
        </p:txBody>
      </p:sp>
      <p:sp>
        <p:nvSpPr>
          <p:cNvPr id="4" name="Slide Number Placeholder 3"/>
          <p:cNvSpPr>
            <a:spLocks noGrp="1"/>
          </p:cNvSpPr>
          <p:nvPr>
            <p:ph type="sldNum" sz="quarter" idx="10"/>
          </p:nvPr>
        </p:nvSpPr>
        <p:spPr/>
        <p:txBody>
          <a:bodyPr/>
          <a:lstStyle/>
          <a:p>
            <a:fld id="{67BC6B1D-17EA-EC42-9BAF-27365933A9DC}" type="slidenum">
              <a:rPr lang="en-US" smtClean="0"/>
              <a:t>14</a:t>
            </a:fld>
            <a:endParaRPr lang="en-US"/>
          </a:p>
        </p:txBody>
      </p:sp>
    </p:spTree>
    <p:extLst>
      <p:ext uri="{BB962C8B-B14F-4D97-AF65-F5344CB8AC3E}">
        <p14:creationId xmlns:p14="http://schemas.microsoft.com/office/powerpoint/2010/main" val="3517738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15. This pie chart shows the breakdown of WSO revenue in 2020. Here you can see how member contributions surpassed literature sales for the first time in decades.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 next few slides, we’ll take a look at the most popular Al-Anon books of 2020. </a:t>
            </a:r>
          </a:p>
          <a:p>
            <a:r>
              <a:rPr lang="en-US" sz="1200" kern="1200" dirty="0" smtClean="0">
                <a:solidFill>
                  <a:schemeClr val="tx1"/>
                </a:solidFill>
                <a:effectLst/>
                <a:latin typeface="+mn-lt"/>
                <a:ea typeface="+mn-ea"/>
                <a:cs typeface="+mn-cs"/>
              </a:rPr>
              <a:t>I was surprised to learn that the bestsellers were highly dependent on language group. </a:t>
            </a:r>
          </a:p>
          <a:p>
            <a:r>
              <a:rPr lang="en-US" sz="1200" kern="1200" dirty="0" smtClean="0">
                <a:solidFill>
                  <a:schemeClr val="tx1"/>
                </a:solidFill>
                <a:effectLst/>
                <a:latin typeface="+mn-lt"/>
                <a:ea typeface="+mn-ea"/>
                <a:cs typeface="+mn-cs"/>
              </a:rPr>
              <a:t>Can anyone guess the two </a:t>
            </a:r>
            <a:r>
              <a:rPr lang="en-US" sz="1200" kern="1200" dirty="0" err="1" smtClean="0">
                <a:solidFill>
                  <a:schemeClr val="tx1"/>
                </a:solidFill>
                <a:effectLst/>
                <a:latin typeface="+mn-lt"/>
                <a:ea typeface="+mn-ea"/>
                <a:cs typeface="+mn-cs"/>
              </a:rPr>
              <a:t>topselling</a:t>
            </a:r>
            <a:r>
              <a:rPr lang="en-US" sz="1200" kern="1200" dirty="0" smtClean="0">
                <a:solidFill>
                  <a:schemeClr val="tx1"/>
                </a:solidFill>
                <a:effectLst/>
                <a:latin typeface="+mn-lt"/>
                <a:ea typeface="+mn-ea"/>
                <a:cs typeface="+mn-cs"/>
              </a:rPr>
              <a:t> books in English? </a:t>
            </a:r>
          </a:p>
          <a:p>
            <a:r>
              <a:rPr lang="en-US" sz="1200" kern="1200" dirty="0" smtClean="0">
                <a:solidFill>
                  <a:schemeClr val="tx1"/>
                </a:solidFill>
                <a:effectLst/>
                <a:latin typeface="+mn-lt"/>
                <a:ea typeface="+mn-ea"/>
                <a:cs typeface="+mn-cs"/>
              </a:rPr>
              <a:t>(Raise your virtual hand to be called on or type your answer into the chat.) (1:00) </a:t>
            </a:r>
          </a:p>
          <a:p>
            <a:r>
              <a:rPr lang="en-US" sz="1200" kern="1200" dirty="0" smtClean="0">
                <a:solidFill>
                  <a:schemeClr val="tx1"/>
                </a:solidFill>
                <a:effectLst/>
                <a:latin typeface="+mn-lt"/>
                <a:ea typeface="+mn-ea"/>
                <a:cs typeface="+mn-cs"/>
              </a:rPr>
              <a:t>{Running total: 23:25}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364CE8-DAC0-4939-891F-0A8F4DBA142F}" type="slidenum">
              <a:rPr lang="en-US" smtClean="0"/>
              <a:t>15</a:t>
            </a:fld>
            <a:endParaRPr lang="en-US"/>
          </a:p>
        </p:txBody>
      </p:sp>
    </p:spTree>
    <p:extLst>
      <p:ext uri="{BB962C8B-B14F-4D97-AF65-F5344CB8AC3E}">
        <p14:creationId xmlns:p14="http://schemas.microsoft.com/office/powerpoint/2010/main" val="1848502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16. 	#1 </a:t>
            </a:r>
            <a:r>
              <a:rPr lang="en-US" sz="1200" i="1" kern="1200" dirty="0" smtClean="0">
                <a:solidFill>
                  <a:schemeClr val="tx1"/>
                </a:solidFill>
                <a:effectLst/>
                <a:latin typeface="+mn-lt"/>
                <a:ea typeface="+mn-ea"/>
                <a:cs typeface="+mn-cs"/>
              </a:rPr>
              <a:t>How Al-Anon Works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#2 </a:t>
            </a:r>
            <a:r>
              <a:rPr lang="en-US" sz="1200" i="1" kern="1200" dirty="0" smtClean="0">
                <a:solidFill>
                  <a:schemeClr val="tx1"/>
                </a:solidFill>
                <a:effectLst/>
                <a:latin typeface="+mn-lt"/>
                <a:ea typeface="+mn-ea"/>
                <a:cs typeface="+mn-cs"/>
              </a:rPr>
              <a:t>Courage to Change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These are the same two books that sold the most copies in 2019…</a:t>
            </a:r>
          </a:p>
          <a:p>
            <a:r>
              <a:rPr lang="en-US" sz="1200" kern="1200" dirty="0" smtClean="0">
                <a:solidFill>
                  <a:schemeClr val="tx1"/>
                </a:solidFill>
                <a:effectLst/>
                <a:latin typeface="+mn-lt"/>
                <a:ea typeface="+mn-ea"/>
                <a:cs typeface="+mn-cs"/>
              </a:rPr>
              <a:t>This next question is for Spanish members only. Can you guess which two Spanish books sold the most copies last year? Please type your answers into the chat (1:15) {Running total: 24:40}</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next question is for Spanish members. Please raise your hand if you </a:t>
            </a:r>
            <a:r>
              <a:rPr lang="en-US" baseline="0" dirty="0" smtClean="0"/>
              <a:t>can </a:t>
            </a:r>
            <a:r>
              <a:rPr lang="en-US" baseline="0" dirty="0" smtClean="0"/>
              <a:t>guess </a:t>
            </a:r>
            <a:r>
              <a:rPr lang="en-US" baseline="0" dirty="0" smtClean="0"/>
              <a:t>which two Spanish books sold the most copies?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a:t>
            </a:r>
          </a:p>
          <a:p>
            <a:endParaRPr lang="en-US" dirty="0"/>
          </a:p>
        </p:txBody>
      </p:sp>
      <p:sp>
        <p:nvSpPr>
          <p:cNvPr id="4" name="Slide Number Placeholder 3"/>
          <p:cNvSpPr>
            <a:spLocks noGrp="1"/>
          </p:cNvSpPr>
          <p:nvPr>
            <p:ph type="sldNum" sz="quarter" idx="10"/>
          </p:nvPr>
        </p:nvSpPr>
        <p:spPr/>
        <p:txBody>
          <a:bodyPr/>
          <a:lstStyle/>
          <a:p>
            <a:fld id="{67BC6B1D-17EA-EC42-9BAF-27365933A9DC}" type="slidenum">
              <a:rPr lang="en-US" smtClean="0"/>
              <a:t>16</a:t>
            </a:fld>
            <a:endParaRPr lang="en-US"/>
          </a:p>
        </p:txBody>
      </p:sp>
    </p:spTree>
    <p:extLst>
      <p:ext uri="{BB962C8B-B14F-4D97-AF65-F5344CB8AC3E}">
        <p14:creationId xmlns:p14="http://schemas.microsoft.com/office/powerpoint/2010/main" val="4134019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17. </a:t>
            </a:r>
            <a:r>
              <a:rPr lang="en-US" sz="1200" i="1" kern="1200" dirty="0" smtClean="0">
                <a:solidFill>
                  <a:schemeClr val="tx1"/>
                </a:solidFill>
                <a:effectLst/>
                <a:latin typeface="+mn-lt"/>
                <a:ea typeface="+mn-ea"/>
                <a:cs typeface="+mn-cs"/>
              </a:rPr>
              <a:t>Courage to Change</a:t>
            </a:r>
            <a:r>
              <a:rPr lang="en-US" sz="1200" kern="1200" dirty="0" smtClean="0">
                <a:solidFill>
                  <a:schemeClr val="tx1"/>
                </a:solidFill>
                <a:effectLst/>
                <a:latin typeface="+mn-lt"/>
                <a:ea typeface="+mn-ea"/>
                <a:cs typeface="+mn-cs"/>
              </a:rPr>
              <a:t> followed closely by </a:t>
            </a:r>
            <a:r>
              <a:rPr lang="en-US" sz="1200" i="1" kern="1200" dirty="0" smtClean="0">
                <a:solidFill>
                  <a:schemeClr val="tx1"/>
                </a:solidFill>
                <a:effectLst/>
                <a:latin typeface="+mn-lt"/>
                <a:ea typeface="+mn-ea"/>
                <a:cs typeface="+mn-cs"/>
              </a:rPr>
              <a:t>One Day at a Time in Al-Anon, </a:t>
            </a:r>
            <a:r>
              <a:rPr lang="en-US" sz="1200" kern="1200" dirty="0" smtClean="0">
                <a:solidFill>
                  <a:schemeClr val="tx1"/>
                </a:solidFill>
                <a:effectLst/>
                <a:latin typeface="+mn-lt"/>
                <a:ea typeface="+mn-ea"/>
                <a:cs typeface="+mn-cs"/>
              </a:rPr>
              <a:t>or our</a:t>
            </a:r>
            <a:r>
              <a:rPr lang="en-US" sz="1200" i="1" kern="1200" dirty="0" smtClean="0">
                <a:solidFill>
                  <a:schemeClr val="tx1"/>
                </a:solidFill>
                <a:effectLst/>
                <a:latin typeface="+mn-lt"/>
                <a:ea typeface="+mn-ea"/>
                <a:cs typeface="+mn-cs"/>
              </a:rPr>
              <a:t> ODAT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…Now, can anyone guess what the </a:t>
            </a:r>
            <a:r>
              <a:rPr lang="en-US" sz="1200" kern="1200" dirty="0" err="1" smtClean="0">
                <a:solidFill>
                  <a:schemeClr val="tx1"/>
                </a:solidFill>
                <a:effectLst/>
                <a:latin typeface="+mn-lt"/>
                <a:ea typeface="+mn-ea"/>
                <a:cs typeface="+mn-cs"/>
              </a:rPr>
              <a:t>topselling</a:t>
            </a:r>
            <a:r>
              <a:rPr lang="en-US" sz="1200" kern="1200" dirty="0" smtClean="0">
                <a:solidFill>
                  <a:schemeClr val="tx1"/>
                </a:solidFill>
                <a:effectLst/>
                <a:latin typeface="+mn-lt"/>
                <a:ea typeface="+mn-ea"/>
                <a:cs typeface="+mn-cs"/>
              </a:rPr>
              <a:t> book was in French in 2020?</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(:45)</a:t>
            </a:r>
          </a:p>
          <a:p>
            <a:r>
              <a:rPr lang="en-US" sz="1200" kern="1200" dirty="0" smtClean="0">
                <a:solidFill>
                  <a:schemeClr val="tx1"/>
                </a:solidFill>
                <a:effectLst/>
                <a:latin typeface="+mn-lt"/>
                <a:ea typeface="+mn-ea"/>
                <a:cs typeface="+mn-cs"/>
              </a:rPr>
              <a:t>{Running total: 25:25}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17</a:t>
            </a:fld>
            <a:endParaRPr lang="en-US"/>
          </a:p>
        </p:txBody>
      </p:sp>
    </p:spTree>
    <p:extLst>
      <p:ext uri="{BB962C8B-B14F-4D97-AF65-F5344CB8AC3E}">
        <p14:creationId xmlns:p14="http://schemas.microsoft.com/office/powerpoint/2010/main" val="301084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18. It was </a:t>
            </a:r>
            <a:r>
              <a:rPr lang="en-US" sz="1200" i="1" kern="1200" dirty="0" smtClean="0">
                <a:solidFill>
                  <a:schemeClr val="tx1"/>
                </a:solidFill>
                <a:effectLst/>
                <a:latin typeface="+mn-lt"/>
                <a:ea typeface="+mn-ea"/>
                <a:cs typeface="+mn-cs"/>
              </a:rPr>
              <a:t>Hope for Today</a:t>
            </a:r>
            <a:r>
              <a:rPr lang="en-US" sz="1200" kern="1200" dirty="0" smtClean="0">
                <a:solidFill>
                  <a:schemeClr val="tx1"/>
                </a:solidFill>
                <a:effectLst/>
                <a:latin typeface="+mn-lt"/>
                <a:ea typeface="+mn-ea"/>
                <a:cs typeface="+mn-cs"/>
              </a:rPr>
              <a:t>, our daily reader with its Al-Anon Adult Child focus. (:10) </a:t>
            </a:r>
          </a:p>
          <a:p>
            <a:r>
              <a:rPr lang="en-US" sz="1200" kern="1200" dirty="0" smtClean="0">
                <a:solidFill>
                  <a:schemeClr val="tx1"/>
                </a:solidFill>
                <a:effectLst/>
                <a:latin typeface="+mn-lt"/>
                <a:ea typeface="+mn-ea"/>
                <a:cs typeface="+mn-cs"/>
              </a:rPr>
              <a:t>{Running total: 25:35}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18</a:t>
            </a:fld>
            <a:endParaRPr lang="en-US"/>
          </a:p>
        </p:txBody>
      </p:sp>
    </p:spTree>
    <p:extLst>
      <p:ext uri="{BB962C8B-B14F-4D97-AF65-F5344CB8AC3E}">
        <p14:creationId xmlns:p14="http://schemas.microsoft.com/office/powerpoint/2010/main" val="2141569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19. Now let’s take a look at the 2021 WSO Budget. These figures are rounded off. Actual amounts can be found in my written report.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As groups continue to meet virtually, literature sales aren’t expected to return to pre-pandemic levels for much of 2021. This reasoning is reflected in the estimated revenue shown here. In 2019, literature revenue was $2.9 million. Last year it dropped to $1.8 million. Projections for 2021 are slightly higher, at $1.9 million.</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It’s the opposite for member contributions. Last year, contributions skyrocketed in response to WSO appeals. Contributions went from $2.2 million in 2019 to $3.3 million in 2020. For 2021 the Finance Committee is projecting  $2.9 million in contributions, which is $700,000 more than 2019, but $400,000 less than in 2020. It’s hoped that members will continue to be generous with their contributions in order to make up for the difference in literature sales.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For 2021, overall revenue is projected to be on par with that of 2020, but expenses are estimated to be $500,000 higher. The increase in the 2021 expense budget reflects a return to staff and volunteer travel in the second half of this year, and hiring of 4-5 new staff members. (2:00) {Running total: 27:35}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19</a:t>
            </a:fld>
            <a:endParaRPr lang="en-US"/>
          </a:p>
        </p:txBody>
      </p:sp>
    </p:spTree>
    <p:extLst>
      <p:ext uri="{BB962C8B-B14F-4D97-AF65-F5344CB8AC3E}">
        <p14:creationId xmlns:p14="http://schemas.microsoft.com/office/powerpoint/2010/main" val="318761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This photo shows where I sat during Conference week. These were long days and nights, and I was so grateful for the support of our Area in the form of e-mails, cards, snacks, and love gifts. (:15) {Running total: 1.00}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a:t>
            </a:fld>
            <a:endParaRPr lang="en-US"/>
          </a:p>
        </p:txBody>
      </p:sp>
    </p:spTree>
    <p:extLst>
      <p:ext uri="{BB962C8B-B14F-4D97-AF65-F5344CB8AC3E}">
        <p14:creationId xmlns:p14="http://schemas.microsoft.com/office/powerpoint/2010/main" val="3497087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20. </a:t>
            </a:r>
            <a:r>
              <a:rPr lang="en-US" sz="1200" b="1" kern="1200" dirty="0" smtClean="0">
                <a:solidFill>
                  <a:schemeClr val="tx1"/>
                </a:solidFill>
                <a:effectLst/>
                <a:latin typeface="+mn-lt"/>
                <a:ea typeface="+mn-ea"/>
                <a:cs typeface="+mn-cs"/>
              </a:rPr>
              <a:t>WSO estimated it provided $263 worth of services to each Al-Anon group in 2020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This pie chart shows what our group contributions paid for: </a:t>
            </a:r>
          </a:p>
          <a:p>
            <a:r>
              <a:rPr lang="en-US" sz="1200" kern="1200" dirty="0" smtClean="0">
                <a:solidFill>
                  <a:schemeClr val="tx1"/>
                </a:solidFill>
                <a:effectLst/>
                <a:latin typeface="+mn-lt"/>
                <a:ea typeface="+mn-ea"/>
                <a:cs typeface="+mn-cs"/>
              </a:rPr>
              <a:t>The biggest piece of the pie is blue: Group Services ($96). Public Outreach and Digital Strategy is yellow ($63). Conference and Events is orange ($30); CAL &amp; Magazine editing is green ($28), International Support is brown ($22), and Translation is midnight blue $(21). (:50) </a:t>
            </a:r>
          </a:p>
          <a:p>
            <a:r>
              <a:rPr lang="en-US" sz="1200" kern="1200" dirty="0" smtClean="0">
                <a:solidFill>
                  <a:schemeClr val="tx1"/>
                </a:solidFill>
                <a:effectLst/>
                <a:latin typeface="+mn-lt"/>
                <a:ea typeface="+mn-ea"/>
                <a:cs typeface="+mn-cs"/>
              </a:rPr>
              <a:t>{Running total: 28:25}</a:t>
            </a:r>
          </a:p>
          <a:p>
            <a:r>
              <a:rPr lang="en-US" dirty="0" smtClean="0"/>
              <a:t>The </a:t>
            </a:r>
            <a:r>
              <a:rPr lang="en-US" dirty="0" smtClean="0"/>
              <a:t>biggest piece of the pie is blue: Group Services ($96). Public</a:t>
            </a:r>
            <a:r>
              <a:rPr lang="en-US" baseline="0" dirty="0" smtClean="0"/>
              <a:t> Outreach and Digital Strategy is next, in yellow ($63). Conference and Events is orange ($30); CAL &amp; Magazine editing is green ($28), International Support is in brown ($22), and Translation is midnight blue $(21). </a:t>
            </a:r>
            <a:endParaRPr lang="en-US" dirty="0"/>
          </a:p>
        </p:txBody>
      </p:sp>
      <p:sp>
        <p:nvSpPr>
          <p:cNvPr id="4" name="Slide Number Placeholder 3"/>
          <p:cNvSpPr>
            <a:spLocks noGrp="1"/>
          </p:cNvSpPr>
          <p:nvPr>
            <p:ph type="sldNum" sz="quarter" idx="10"/>
          </p:nvPr>
        </p:nvSpPr>
        <p:spPr/>
        <p:txBody>
          <a:bodyPr/>
          <a:lstStyle/>
          <a:p>
            <a:fld id="{67BC6B1D-17EA-EC42-9BAF-27365933A9DC}" type="slidenum">
              <a:rPr lang="en-US" smtClean="0"/>
              <a:t>20</a:t>
            </a:fld>
            <a:endParaRPr lang="en-US"/>
          </a:p>
        </p:txBody>
      </p:sp>
    </p:spTree>
    <p:extLst>
      <p:ext uri="{BB962C8B-B14F-4D97-AF65-F5344CB8AC3E}">
        <p14:creationId xmlns:p14="http://schemas.microsoft.com/office/powerpoint/2010/main" val="2462414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21. Here’s a breakdown of contributions that were made from groups and service structures in 	NY South:</a:t>
            </a:r>
          </a:p>
          <a:p>
            <a:pPr lvl="0"/>
            <a:r>
              <a:rPr lang="en-US" sz="1200" kern="1200" dirty="0" smtClean="0">
                <a:solidFill>
                  <a:schemeClr val="tx1"/>
                </a:solidFill>
                <a:effectLst/>
                <a:latin typeface="+mn-lt"/>
                <a:ea typeface="+mn-ea"/>
                <a:cs typeface="+mn-cs"/>
              </a:rPr>
              <a:t>52% of NYS groups contributed to WSO in 2020</a:t>
            </a:r>
          </a:p>
          <a:p>
            <a:pPr lvl="0"/>
            <a:r>
              <a:rPr lang="en-US" sz="1200" kern="1200" dirty="0" smtClean="0">
                <a:solidFill>
                  <a:schemeClr val="tx1"/>
                </a:solidFill>
                <a:effectLst/>
                <a:latin typeface="+mn-lt"/>
                <a:ea typeface="+mn-ea"/>
                <a:cs typeface="+mn-cs"/>
              </a:rPr>
              <a:t>NYS Group Contributions </a:t>
            </a:r>
            <a:r>
              <a:rPr lang="en-US" sz="1200" kern="1200" dirty="0" err="1" smtClean="0">
                <a:solidFill>
                  <a:schemeClr val="tx1"/>
                </a:solidFill>
                <a:effectLst/>
                <a:latin typeface="+mn-lt"/>
                <a:ea typeface="+mn-ea"/>
                <a:cs typeface="+mn-cs"/>
              </a:rPr>
              <a:t>totalled</a:t>
            </a:r>
            <a:r>
              <a:rPr lang="en-US" sz="1200" kern="1200" dirty="0" smtClean="0">
                <a:solidFill>
                  <a:schemeClr val="tx1"/>
                </a:solidFill>
                <a:effectLst/>
                <a:latin typeface="+mn-lt"/>
                <a:ea typeface="+mn-ea"/>
                <a:cs typeface="+mn-cs"/>
              </a:rPr>
              <a:t> $26,000</a:t>
            </a:r>
          </a:p>
          <a:p>
            <a:pPr lvl="0"/>
            <a:r>
              <a:rPr lang="en-US" sz="1200" kern="1200" dirty="0" smtClean="0">
                <a:solidFill>
                  <a:schemeClr val="tx1"/>
                </a:solidFill>
                <a:effectLst/>
                <a:latin typeface="+mn-lt"/>
                <a:ea typeface="+mn-ea"/>
                <a:cs typeface="+mn-cs"/>
              </a:rPr>
              <a:t>Average group donation was $95, a little more than half of what WSO estimates spending on each group</a:t>
            </a:r>
          </a:p>
          <a:p>
            <a:pPr lvl="0"/>
            <a:r>
              <a:rPr lang="en-US" sz="1200" kern="1200" dirty="0" smtClean="0">
                <a:solidFill>
                  <a:schemeClr val="tx1"/>
                </a:solidFill>
                <a:effectLst/>
                <a:latin typeface="+mn-lt"/>
                <a:ea typeface="+mn-ea"/>
                <a:cs typeface="+mn-cs"/>
              </a:rPr>
              <a:t>Contributions from NYS AISs, Literature Distribution Centers &amp; our Area totaled $42,000 (:45) {Running total: 29:10}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21</a:t>
            </a:fld>
            <a:endParaRPr lang="en-US"/>
          </a:p>
        </p:txBody>
      </p:sp>
    </p:spTree>
    <p:extLst>
      <p:ext uri="{BB962C8B-B14F-4D97-AF65-F5344CB8AC3E}">
        <p14:creationId xmlns:p14="http://schemas.microsoft.com/office/powerpoint/2010/main" val="2125130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22. Are there any questions on the Finance portion of my report? English speakers please raise your hand, and Spanish speakers may type your question in the chat (:15 plus 8 minutes) {Running total: 37:25}</a:t>
            </a:r>
          </a:p>
          <a:p>
            <a:r>
              <a:rPr lang="en-US" sz="1200" kern="1200" dirty="0" smtClean="0">
                <a:solidFill>
                  <a:schemeClr val="tx1"/>
                </a:solidFill>
                <a:effectLst/>
                <a:latin typeface="+mn-lt"/>
                <a:ea typeface="+mn-ea"/>
                <a:cs typeface="+mn-cs"/>
              </a:rPr>
              <a:t>	Now we’ll take a two-minute break for the interpreters. When we return, we’ll move into our breakout session. (:30 plus 2:00) {Running total: 39:55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22</a:t>
            </a:fld>
            <a:endParaRPr lang="en-US"/>
          </a:p>
        </p:txBody>
      </p:sp>
    </p:spTree>
    <p:extLst>
      <p:ext uri="{BB962C8B-B14F-4D97-AF65-F5344CB8AC3E}">
        <p14:creationId xmlns:p14="http://schemas.microsoft.com/office/powerpoint/2010/main" val="3912388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23. This is another beautiful photo by </a:t>
            </a:r>
            <a:r>
              <a:rPr lang="en-US" sz="1200" kern="1200" dirty="0" err="1" smtClean="0">
                <a:solidFill>
                  <a:schemeClr val="tx1"/>
                </a:solidFill>
                <a:effectLst/>
                <a:latin typeface="+mn-lt"/>
                <a:ea typeface="+mn-ea"/>
                <a:cs typeface="+mn-cs"/>
              </a:rPr>
              <a:t>Debbe</a:t>
            </a:r>
            <a:r>
              <a:rPr lang="en-US" sz="1200" kern="1200" dirty="0" smtClean="0">
                <a:solidFill>
                  <a:schemeClr val="tx1"/>
                </a:solidFill>
                <a:effectLst/>
                <a:latin typeface="+mn-lt"/>
                <a:ea typeface="+mn-ea"/>
                <a:cs typeface="+mn-cs"/>
              </a:rPr>
              <a:t>. (:05) {Running total: 40:00}</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67BC6B1D-17EA-EC42-9BAF-27365933A9DC}" type="slidenum">
              <a:rPr lang="en-US" smtClean="0"/>
              <a:t>23</a:t>
            </a:fld>
            <a:endParaRPr lang="en-US"/>
          </a:p>
        </p:txBody>
      </p:sp>
    </p:spTree>
    <p:extLst>
      <p:ext uri="{BB962C8B-B14F-4D97-AF65-F5344CB8AC3E}">
        <p14:creationId xmlns:p14="http://schemas.microsoft.com/office/powerpoint/2010/main" val="4180499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24. During Conference we talked about some topics that had come up in our AFG Connects Community in the past year: Virtual group inventories, hybrid meetings, and returning to meeting face-to-face were the three selected for our Time to Talk session. (:20) </a:t>
            </a:r>
          </a:p>
          <a:p>
            <a:r>
              <a:rPr lang="en-US" sz="1200" kern="1200" dirty="0" smtClean="0">
                <a:solidFill>
                  <a:schemeClr val="tx1"/>
                </a:solidFill>
                <a:effectLst/>
                <a:latin typeface="+mn-lt"/>
                <a:ea typeface="+mn-ea"/>
                <a:cs typeface="+mn-cs"/>
              </a:rPr>
              <a:t>{Running total: 40:20}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24</a:t>
            </a:fld>
            <a:endParaRPr lang="en-US"/>
          </a:p>
        </p:txBody>
      </p:sp>
    </p:spTree>
    <p:extLst>
      <p:ext uri="{BB962C8B-B14F-4D97-AF65-F5344CB8AC3E}">
        <p14:creationId xmlns:p14="http://schemas.microsoft.com/office/powerpoint/2010/main" val="1717097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25. In a moment, you’ll be asked to join a breakout room to discuss your thoughts about Virtual, Hybrid, or returning to Face-to-face meetings. </a:t>
            </a:r>
          </a:p>
          <a:p>
            <a:pPr lvl="0"/>
            <a:r>
              <a:rPr lang="en-US" sz="1200" kern="1200" dirty="0" smtClean="0">
                <a:solidFill>
                  <a:schemeClr val="tx1"/>
                </a:solidFill>
                <a:effectLst/>
                <a:latin typeface="+mn-lt"/>
                <a:ea typeface="+mn-ea"/>
                <a:cs typeface="+mn-cs"/>
              </a:rPr>
              <a:t>There will be 1-2 breakout rooms for Spanish members. And English members will be randomly assigned to rooms. Once there, please choose a GR to facilitate the discussion, and a recorder to report back to the main meeting. Here are the discussion questions: They’ve also been posted to the </a:t>
            </a:r>
            <a:r>
              <a:rPr lang="en-US" sz="1200" kern="1200" dirty="0" err="1" smtClean="0">
                <a:solidFill>
                  <a:schemeClr val="tx1"/>
                </a:solidFill>
                <a:effectLst/>
                <a:latin typeface="+mn-lt"/>
                <a:ea typeface="+mn-ea"/>
                <a:cs typeface="+mn-cs"/>
              </a:rPr>
              <a:t>google</a:t>
            </a:r>
            <a:r>
              <a:rPr lang="en-US" sz="1200" kern="1200" dirty="0" smtClean="0">
                <a:solidFill>
                  <a:schemeClr val="tx1"/>
                </a:solidFill>
                <a:effectLst/>
                <a:latin typeface="+mn-lt"/>
                <a:ea typeface="+mn-ea"/>
                <a:cs typeface="+mn-cs"/>
              </a:rPr>
              <a:t> drive, and a link is being placed in the chat.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Before we move into our rooms, are there any questions? (1:10 plus 2:00 for questions)</a:t>
            </a:r>
          </a:p>
          <a:p>
            <a:r>
              <a:rPr lang="en-US" sz="1200" kern="1200" dirty="0" smtClean="0">
                <a:solidFill>
                  <a:schemeClr val="tx1"/>
                </a:solidFill>
                <a:effectLst/>
                <a:latin typeface="+mn-lt"/>
                <a:ea typeface="+mn-ea"/>
                <a:cs typeface="+mn-cs"/>
              </a:rPr>
              <a:t> {Running total: 43:30}</a:t>
            </a:r>
          </a:p>
          <a:p>
            <a:r>
              <a:rPr lang="en-US" sz="1200" kern="1200" dirty="0" smtClean="0">
                <a:solidFill>
                  <a:schemeClr val="tx1"/>
                </a:solidFill>
                <a:effectLst/>
                <a:latin typeface="+mn-lt"/>
                <a:ea typeface="+mn-ea"/>
                <a:cs typeface="+mn-cs"/>
              </a:rPr>
              <a:t>Plus 15.00 for breakout rooms = 58:30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a:t>
            </a:r>
            <a:r>
              <a:rPr lang="en-US" dirty="0" smtClean="0">
                <a:effectLst/>
              </a:rPr>
              <a:t> </a:t>
            </a:r>
          </a:p>
          <a:p>
            <a:pPr lvl="0"/>
            <a:r>
              <a:rPr lang="en-US" sz="1200" kern="1200" dirty="0" smtClean="0">
                <a:solidFill>
                  <a:schemeClr val="tx1"/>
                </a:solidFill>
                <a:effectLst/>
                <a:latin typeface="+mn-lt"/>
                <a:ea typeface="+mn-ea"/>
                <a:cs typeface="+mn-cs"/>
              </a:rPr>
              <a:t>Time for sharing: </a:t>
            </a:r>
          </a:p>
          <a:p>
            <a:r>
              <a:rPr lang="en-US" sz="1200" kern="1200" dirty="0" smtClean="0">
                <a:solidFill>
                  <a:schemeClr val="tx1"/>
                </a:solidFill>
                <a:effectLst/>
                <a:latin typeface="+mn-lt"/>
                <a:ea typeface="+mn-ea"/>
                <a:cs typeface="+mn-cs"/>
              </a:rPr>
              <a:t>	Will the recorders please raise your hands in the chat so you can be called on to share? Keep your comments to 1-2 minutes; you’ll receive a gentle warning from our timekeeper. (20:20)</a:t>
            </a:r>
          </a:p>
          <a:p>
            <a:r>
              <a:rPr lang="en-US" sz="1200" kern="1200" dirty="0" smtClean="0">
                <a:solidFill>
                  <a:schemeClr val="tx1"/>
                </a:solidFill>
                <a:effectLst/>
                <a:latin typeface="+mn-lt"/>
                <a:ea typeface="+mn-ea"/>
                <a:cs typeface="+mn-cs"/>
              </a:rPr>
              <a:t> {Running time 1 hour: 18:50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 78:50 minutes}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25</a:t>
            </a:fld>
            <a:endParaRPr lang="en-US"/>
          </a:p>
        </p:txBody>
      </p:sp>
    </p:spTree>
    <p:extLst>
      <p:ext uri="{BB962C8B-B14F-4D97-AF65-F5344CB8AC3E}">
        <p14:creationId xmlns:p14="http://schemas.microsoft.com/office/powerpoint/2010/main" val="3497027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26. The Board of Trustees posed two discussion topics at Conference. </a:t>
            </a:r>
          </a:p>
          <a:p>
            <a:pPr lvl="0"/>
            <a:r>
              <a:rPr lang="en-US" sz="1200" kern="1200" dirty="0" smtClean="0">
                <a:solidFill>
                  <a:schemeClr val="tx1"/>
                </a:solidFill>
                <a:effectLst/>
                <a:latin typeface="+mn-lt"/>
                <a:ea typeface="+mn-ea"/>
                <a:cs typeface="+mn-cs"/>
              </a:rPr>
              <a:t>The first was: Diversity Today: What does diversity mean?” They went on to say, “In this context, we can define diversity as understanding that each individual is unique. Diversity embraces varying abilities, belief systems, cultures, ethnicity, gender (including sexual identity and orientation), languages, thought process, and socioeconomic status.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“Because alcoholism affects people from all walks of life, respecting and acknowledging these differences as we come together for our common welfare can present challenges. Within the confines of Tradition One, how can we value and adapt to today’s diverse population? Are we evolving and growing in our interactions with others allowing for the creation of a more inclusive environment?”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Needless to say, we had a very involved and fascinating discussion. This topic will be further explored through a Thought Force I’m chairing for the 2022 WSC. Stay tuned!</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Board’s Mega Issue was, “How can we encourage and support members to share their talents and expertise on the Board of Trustees?” The trustees provide a tremendous service to our fellowship, and because of principle of rotation, members who have served at the Area level and have at least ten years in Al-Anon are encouraged to apply to be a RT or TAL. From what I’ve heard from trustees’ shares, the spiritual rewards of being a trustee are indescribable! (2:00) {Running time: 3:30}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26</a:t>
            </a:fld>
            <a:endParaRPr lang="en-US"/>
          </a:p>
        </p:txBody>
      </p:sp>
    </p:spTree>
    <p:extLst>
      <p:ext uri="{BB962C8B-B14F-4D97-AF65-F5344CB8AC3E}">
        <p14:creationId xmlns:p14="http://schemas.microsoft.com/office/powerpoint/2010/main" val="2816799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27. You may remember in January, we co-hosted a Chosen Agenda Items workshop in which members of NY South and New Mexico/ El Paso suggested topics they’d like discussed at the WSC.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From all the topics submitted by Conference members, two were selected.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first: “Newcomers in a virtual world—How can we service them?” was one of the questions suggested in our workshop.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here’s the second one: “How does AFG, Inc. maintain the relevancy of the links of service in a time of increased and accessible electronic information?”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there’s more time, it would be interesting to explore both of these topics.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Next I’ll share briefly on three Thought Force and Task Force presentations that we had. (1:00)</a:t>
            </a:r>
          </a:p>
          <a:p>
            <a:r>
              <a:rPr lang="en-US" sz="1200" kern="1200" dirty="0" smtClean="0">
                <a:solidFill>
                  <a:schemeClr val="tx1"/>
                </a:solidFill>
                <a:effectLst/>
                <a:latin typeface="+mn-lt"/>
                <a:ea typeface="+mn-ea"/>
                <a:cs typeface="+mn-cs"/>
              </a:rPr>
              <a:t>{Running time: 4:30}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27</a:t>
            </a:fld>
            <a:endParaRPr lang="en-US"/>
          </a:p>
        </p:txBody>
      </p:sp>
    </p:spTree>
    <p:extLst>
      <p:ext uri="{BB962C8B-B14F-4D97-AF65-F5344CB8AC3E}">
        <p14:creationId xmlns:p14="http://schemas.microsoft.com/office/powerpoint/2010/main" val="265462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28. Dreaming Big: Envisioning our Future was a visionary thought force that I worked on this year. This presentation could help our Area be more intentional about our goals for the future. (:15) {Running time: 4:45}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28</a:t>
            </a:fld>
            <a:endParaRPr lang="en-US"/>
          </a:p>
        </p:txBody>
      </p:sp>
    </p:spTree>
    <p:extLst>
      <p:ext uri="{BB962C8B-B14F-4D97-AF65-F5344CB8AC3E}">
        <p14:creationId xmlns:p14="http://schemas.microsoft.com/office/powerpoint/2010/main" val="753887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29. Using three CAL pieces on Conflict Resolution this task force came up with three workshops to help explore and work through conflicts in groups, districts, and Areas. If anyone would like to use this material to help resolve a conflict, please get in touch with me. (:25) </a:t>
            </a:r>
          </a:p>
          <a:p>
            <a:r>
              <a:rPr lang="en-US" sz="1200" kern="1200" dirty="0" smtClean="0">
                <a:solidFill>
                  <a:schemeClr val="tx1"/>
                </a:solidFill>
                <a:effectLst/>
                <a:latin typeface="+mn-lt"/>
                <a:ea typeface="+mn-ea"/>
                <a:cs typeface="+mn-cs"/>
              </a:rPr>
              <a:t>{Running time: 5:10}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29</a:t>
            </a:fld>
            <a:endParaRPr lang="en-US"/>
          </a:p>
        </p:txBody>
      </p:sp>
    </p:spTree>
    <p:extLst>
      <p:ext uri="{BB962C8B-B14F-4D97-AF65-F5344CB8AC3E}">
        <p14:creationId xmlns:p14="http://schemas.microsoft.com/office/powerpoint/2010/main" val="890390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So what happened at Conference this year?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Because of the virtual format we had twelve international guests from all around the world (usually there are only two). It was a joy to hear them share their experience, strength and hope and to see the commitment of those, like the Australian representative, who logged on at 1:00 am every morning and stayed through the night until we ended at 9:30 am Australia time.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During Conference, we entertained a total of fifteen motions. They’ll be published in the 2021 WSC Summary, online in July. Some motions were routine, like the seating motion, the Audit, Budget, and the Annual Report. Other motions were groundbreaking and historic. I’ll get to those now: (1:00) {Running total: 2:00}</a:t>
            </a:r>
          </a:p>
          <a:p>
            <a:endParaRPr lang="en-US" dirty="0"/>
          </a:p>
        </p:txBody>
      </p:sp>
      <p:sp>
        <p:nvSpPr>
          <p:cNvPr id="4" name="Slide Number Placeholder 3"/>
          <p:cNvSpPr>
            <a:spLocks noGrp="1"/>
          </p:cNvSpPr>
          <p:nvPr>
            <p:ph type="sldNum" sz="quarter" idx="10"/>
          </p:nvPr>
        </p:nvSpPr>
        <p:spPr/>
        <p:txBody>
          <a:bodyPr/>
          <a:lstStyle/>
          <a:p>
            <a:fld id="{67BC6B1D-17EA-EC42-9BAF-27365933A9DC}" type="slidenum">
              <a:rPr lang="en-US" smtClean="0"/>
              <a:t>3</a:t>
            </a:fld>
            <a:endParaRPr lang="en-US"/>
          </a:p>
        </p:txBody>
      </p:sp>
    </p:spTree>
    <p:extLst>
      <p:ext uri="{BB962C8B-B14F-4D97-AF65-F5344CB8AC3E}">
        <p14:creationId xmlns:p14="http://schemas.microsoft.com/office/powerpoint/2010/main" val="2416787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30. Using CAL resources, this task force created a colorful PowerPoint presentation with personal </a:t>
            </a:r>
            <a:r>
              <a:rPr lang="en-US" sz="1200" kern="1200" dirty="0" err="1" smtClean="0">
                <a:solidFill>
                  <a:schemeClr val="tx1"/>
                </a:solidFill>
                <a:effectLst/>
                <a:latin typeface="+mn-lt"/>
                <a:ea typeface="+mn-ea"/>
                <a:cs typeface="+mn-cs"/>
              </a:rPr>
              <a:t>sharings</a:t>
            </a:r>
            <a:r>
              <a:rPr lang="en-US" sz="1200" kern="1200" dirty="0" smtClean="0">
                <a:solidFill>
                  <a:schemeClr val="tx1"/>
                </a:solidFill>
                <a:effectLst/>
                <a:latin typeface="+mn-lt"/>
                <a:ea typeface="+mn-ea"/>
                <a:cs typeface="+mn-cs"/>
              </a:rPr>
              <a:t> on each of the Twelve Concepts, from a sports team perspective. They wrote: “This Concept Camp is meant to be used in a meeting or Assembly to go through the Concepts of Service in our personal recovery at home, work, and in groups other than Al-Anon groups.”</a:t>
            </a:r>
          </a:p>
          <a:p>
            <a:r>
              <a:rPr lang="en-US" sz="1200" kern="1200" dirty="0" smtClean="0">
                <a:solidFill>
                  <a:schemeClr val="tx1"/>
                </a:solidFill>
                <a:effectLst/>
                <a:latin typeface="+mn-lt"/>
                <a:ea typeface="+mn-ea"/>
                <a:cs typeface="+mn-cs"/>
              </a:rPr>
              <a:t>It would be fun to show this PowerPoint at another Assembly, or at a district or Area event! Please let me know if you’re interested. (:30) {Running time: 5:40}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30</a:t>
            </a:fld>
            <a:endParaRPr lang="en-US"/>
          </a:p>
        </p:txBody>
      </p:sp>
    </p:spTree>
    <p:extLst>
      <p:ext uri="{BB962C8B-B14F-4D97-AF65-F5344CB8AC3E}">
        <p14:creationId xmlns:p14="http://schemas.microsoft.com/office/powerpoint/2010/main" val="4074745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31. Before we end, I’d like to talk about the </a:t>
            </a:r>
            <a:r>
              <a:rPr lang="en-US" sz="1200" kern="1200" dirty="0" err="1" smtClean="0">
                <a:solidFill>
                  <a:schemeClr val="tx1"/>
                </a:solidFill>
                <a:effectLst/>
                <a:latin typeface="+mn-lt"/>
                <a:ea typeface="+mn-ea"/>
                <a:cs typeface="+mn-cs"/>
              </a:rPr>
              <a:t>triannual</a:t>
            </a:r>
            <a:r>
              <a:rPr lang="en-US" sz="1200" kern="1200" dirty="0" smtClean="0">
                <a:solidFill>
                  <a:schemeClr val="tx1"/>
                </a:solidFill>
                <a:effectLst/>
                <a:latin typeface="+mn-lt"/>
                <a:ea typeface="+mn-ea"/>
                <a:cs typeface="+mn-cs"/>
              </a:rPr>
              <a:t> 2021 Membership Survey, which will be available from June 16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to July 27, 2021 on the WSO website in English, Spanish and French. The web address is listed on this slide: al-</a:t>
            </a:r>
            <a:r>
              <a:rPr lang="en-US" sz="1200" kern="1200" dirty="0" err="1" smtClean="0">
                <a:solidFill>
                  <a:schemeClr val="tx1"/>
                </a:solidFill>
                <a:effectLst/>
                <a:latin typeface="+mn-lt"/>
                <a:ea typeface="+mn-ea"/>
                <a:cs typeface="+mn-cs"/>
              </a:rPr>
              <a:t>anon.org</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membersurvey</a:t>
            </a:r>
            <a:r>
              <a:rPr lang="en-US"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al-</a:t>
            </a:r>
            <a:r>
              <a:rPr lang="es-ES" sz="1200" kern="1200" dirty="0" err="1" smtClean="0">
                <a:solidFill>
                  <a:schemeClr val="tx1"/>
                </a:solidFill>
                <a:effectLst/>
                <a:latin typeface="+mn-lt"/>
                <a:ea typeface="+mn-ea"/>
                <a:cs typeface="+mn-cs"/>
              </a:rPr>
              <a:t>anon.org</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encuestamiembros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All Al-Anon members are encouraged to participate in the 2021 Membership Survey. </a:t>
            </a:r>
          </a:p>
          <a:p>
            <a:r>
              <a:rPr lang="en-US" sz="1200" kern="1200" dirty="0" smtClean="0">
                <a:solidFill>
                  <a:schemeClr val="tx1"/>
                </a:solidFill>
                <a:effectLst/>
                <a:latin typeface="+mn-lt"/>
                <a:ea typeface="+mn-ea"/>
                <a:cs typeface="+mn-cs"/>
              </a:rPr>
              <a:t>Please announce it in your groups. It’s especially important for Spanish members to fill out the survey, as they were under-represented in 2018. And we all need to be counted!</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This year, there’s an exciting opportunity to participate in an Al-Anon research project. Conference Members approved a five-year Longitudinal Study, to begin this summer.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Here’s how it works: When you fill out the 2021 Membership Survey, you can opt in to the Longitudinal Study. Participants who sign up will be selected at random. Once a year you’ll be contacted via email by a WSO staff member and asked a set of ten questions, the same ones each time, for a period of five years from 2022 through 2026. All data is anonymous, but it will provide invaluable information on the benefits of sustained membership in Al-Anon. This evidence-based study will appeal to researchers and writers, and to professionals who are more likely to recommend Al-Anon to their clients. </a:t>
            </a:r>
          </a:p>
          <a:p>
            <a:r>
              <a:rPr lang="en-US" sz="1200" kern="1200" dirty="0" smtClean="0">
                <a:solidFill>
                  <a:schemeClr val="tx1"/>
                </a:solidFill>
                <a:effectLst/>
                <a:latin typeface="+mn-lt"/>
                <a:ea typeface="+mn-ea"/>
                <a:cs typeface="+mn-cs"/>
              </a:rPr>
              <a:t>(1:40) {Running total: 7:20 }</a:t>
            </a:r>
          </a:p>
        </p:txBody>
      </p:sp>
      <p:sp>
        <p:nvSpPr>
          <p:cNvPr id="4" name="Slide Number Placeholder 3"/>
          <p:cNvSpPr>
            <a:spLocks noGrp="1"/>
          </p:cNvSpPr>
          <p:nvPr>
            <p:ph type="sldNum" sz="quarter" idx="10"/>
          </p:nvPr>
        </p:nvSpPr>
        <p:spPr/>
        <p:txBody>
          <a:bodyPr/>
          <a:lstStyle/>
          <a:p>
            <a:fld id="{67BC6B1D-17EA-EC42-9BAF-27365933A9DC}" type="slidenum">
              <a:rPr lang="en-US" smtClean="0"/>
              <a:t>31</a:t>
            </a:fld>
            <a:endParaRPr lang="en-US"/>
          </a:p>
        </p:txBody>
      </p:sp>
    </p:spTree>
    <p:extLst>
      <p:ext uri="{BB962C8B-B14F-4D97-AF65-F5344CB8AC3E}">
        <p14:creationId xmlns:p14="http://schemas.microsoft.com/office/powerpoint/2010/main" val="1654618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32. I’d like to share some other news and updates: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1. The WSO Online Store has now been updated at al-</a:t>
            </a:r>
            <a:r>
              <a:rPr lang="en-US" sz="1200" kern="1200" dirty="0" err="1" smtClean="0">
                <a:solidFill>
                  <a:schemeClr val="tx1"/>
                </a:solidFill>
                <a:effectLst/>
                <a:latin typeface="+mn-lt"/>
                <a:ea typeface="+mn-ea"/>
                <a:cs typeface="+mn-cs"/>
              </a:rPr>
              <a:t>anon.org</a:t>
            </a:r>
            <a:r>
              <a:rPr lang="en-US" sz="1200" kern="1200" dirty="0" smtClean="0">
                <a:solidFill>
                  <a:schemeClr val="tx1"/>
                </a:solidFill>
                <a:effectLst/>
                <a:latin typeface="+mn-lt"/>
                <a:ea typeface="+mn-ea"/>
                <a:cs typeface="+mn-cs"/>
              </a:rPr>
              <a:t>: It’s fully trilingual and can be accessed on a variety of devices</a:t>
            </a:r>
          </a:p>
          <a:p>
            <a:pPr lvl="0"/>
            <a:r>
              <a:rPr lang="en-US" sz="1200" kern="1200" dirty="0" smtClean="0">
                <a:solidFill>
                  <a:schemeClr val="tx1"/>
                </a:solidFill>
                <a:effectLst/>
                <a:latin typeface="+mn-lt"/>
                <a:ea typeface="+mn-ea"/>
                <a:cs typeface="+mn-cs"/>
              </a:rPr>
              <a:t>2. The electronic welcome packet is available to order. Search for Welcome Newcomer! (eK-10) in the online store, and it will take you to a list of authorized vendors. </a:t>
            </a:r>
          </a:p>
          <a:p>
            <a:pPr lvl="0"/>
            <a:r>
              <a:rPr lang="en-US" sz="1200" kern="1200" dirty="0" smtClean="0">
                <a:solidFill>
                  <a:schemeClr val="tx1"/>
                </a:solidFill>
                <a:effectLst/>
                <a:latin typeface="+mn-lt"/>
                <a:ea typeface="+mn-ea"/>
                <a:cs typeface="+mn-cs"/>
              </a:rPr>
              <a:t>3. This is Al-</a:t>
            </a:r>
            <a:r>
              <a:rPr lang="en-US" sz="1200" kern="1200" dirty="0" err="1" smtClean="0">
                <a:solidFill>
                  <a:schemeClr val="tx1"/>
                </a:solidFill>
                <a:effectLst/>
                <a:latin typeface="+mn-lt"/>
                <a:ea typeface="+mn-ea"/>
                <a:cs typeface="+mn-cs"/>
              </a:rPr>
              <a:t>Anon’s</a:t>
            </a:r>
            <a:r>
              <a:rPr lang="en-US" sz="1200" kern="1200" dirty="0" smtClean="0">
                <a:solidFill>
                  <a:schemeClr val="tx1"/>
                </a:solidFill>
                <a:effectLst/>
                <a:latin typeface="+mn-lt"/>
                <a:ea typeface="+mn-ea"/>
                <a:cs typeface="+mn-cs"/>
              </a:rPr>
              <a:t> 70th Anniversary year! Various service arms are organizing celebrations. NYSA might consider hosting a virtual celebration, too. </a:t>
            </a:r>
          </a:p>
          <a:p>
            <a:pPr lvl="0"/>
            <a:r>
              <a:rPr lang="en-US" sz="1200" kern="1200" dirty="0" smtClean="0">
                <a:solidFill>
                  <a:schemeClr val="tx1"/>
                </a:solidFill>
                <a:effectLst/>
                <a:latin typeface="+mn-lt"/>
                <a:ea typeface="+mn-ea"/>
                <a:cs typeface="+mn-cs"/>
              </a:rPr>
              <a:t>4. Save the Date—for Road Trip! 2021 will be held in Cleveland, Ohio on Oct. 23rd – This is our chance to meet the Board of Trustees.</a:t>
            </a:r>
          </a:p>
          <a:p>
            <a:pPr lvl="0"/>
            <a:r>
              <a:rPr lang="en-US" sz="1200" kern="1200" dirty="0" smtClean="0">
                <a:solidFill>
                  <a:schemeClr val="tx1"/>
                </a:solidFill>
                <a:effectLst/>
                <a:latin typeface="+mn-lt"/>
                <a:ea typeface="+mn-ea"/>
                <a:cs typeface="+mn-cs"/>
              </a:rPr>
              <a:t>5. Literature: New Daily Reader is still on target to be released in all three languages at the 2023 Al-Anon International Convention</a:t>
            </a:r>
          </a:p>
          <a:p>
            <a:pPr lvl="0"/>
            <a:r>
              <a:rPr lang="en-US" sz="1200" kern="1200" dirty="0" smtClean="0">
                <a:solidFill>
                  <a:schemeClr val="tx1"/>
                </a:solidFill>
                <a:effectLst/>
                <a:latin typeface="+mn-lt"/>
                <a:ea typeface="+mn-ea"/>
                <a:cs typeface="+mn-cs"/>
              </a:rPr>
              <a:t>6. The Convention will be held in Albuquerque, NM from June 29 - July 2</a:t>
            </a:r>
            <a:r>
              <a:rPr lang="en-US" sz="1200" kern="1200" baseline="30000" dirty="0" smtClean="0">
                <a:solidFill>
                  <a:schemeClr val="tx1"/>
                </a:solidFill>
                <a:effectLst/>
                <a:latin typeface="+mn-lt"/>
                <a:ea typeface="+mn-ea"/>
                <a:cs typeface="+mn-cs"/>
              </a:rPr>
              <a:t>nd </a:t>
            </a:r>
            <a:r>
              <a:rPr lang="en-US" sz="1200" kern="1200" dirty="0" smtClean="0">
                <a:solidFill>
                  <a:schemeClr val="tx1"/>
                </a:solidFill>
                <a:effectLst/>
                <a:latin typeface="+mn-lt"/>
                <a:ea typeface="+mn-ea"/>
                <a:cs typeface="+mn-cs"/>
              </a:rPr>
              <a:t>in 2023. I’m definitely going and I hope you’ll join me! (1:50) {Running time: 8:10}</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32</a:t>
            </a:fld>
            <a:endParaRPr lang="en-US"/>
          </a:p>
        </p:txBody>
      </p:sp>
    </p:spTree>
    <p:extLst>
      <p:ext uri="{BB962C8B-B14F-4D97-AF65-F5344CB8AC3E}">
        <p14:creationId xmlns:p14="http://schemas.microsoft.com/office/powerpoint/2010/main" val="3079228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33. The 62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WSC will take place April 26 - April 30, 2022. Delegates will arrive at the Westchester Marriott in Tarrytown, New York on Monday, April 25, and depart Sunday, May 1. I hope we can give WSC members a warm New York South welcome! Please let me know if you have ideas. (:30) {Running time: 8:40}</a:t>
            </a:r>
          </a:p>
          <a:p>
            <a:endParaRPr lang="en-US" dirty="0"/>
          </a:p>
        </p:txBody>
      </p:sp>
      <p:sp>
        <p:nvSpPr>
          <p:cNvPr id="4" name="Slide Number Placeholder 3"/>
          <p:cNvSpPr>
            <a:spLocks noGrp="1"/>
          </p:cNvSpPr>
          <p:nvPr>
            <p:ph type="sldNum" sz="quarter" idx="10"/>
          </p:nvPr>
        </p:nvSpPr>
        <p:spPr/>
        <p:txBody>
          <a:bodyPr/>
          <a:lstStyle/>
          <a:p>
            <a:fld id="{67BC6B1D-17EA-EC42-9BAF-27365933A9DC}" type="slidenum">
              <a:rPr lang="en-US" smtClean="0"/>
              <a:t>33</a:t>
            </a:fld>
            <a:endParaRPr lang="en-US"/>
          </a:p>
        </p:txBody>
      </p:sp>
    </p:spTree>
    <p:extLst>
      <p:ext uri="{BB962C8B-B14F-4D97-AF65-F5344CB8AC3E}">
        <p14:creationId xmlns:p14="http://schemas.microsoft.com/office/powerpoint/2010/main" val="2557244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34. This was an amazing Conference! So different from last year. The agenda was extra full because the Literature and Policy Committee proposals were tabled when we converted to a Virtual Conference in 2020. </a:t>
            </a:r>
          </a:p>
          <a:p>
            <a:r>
              <a:rPr lang="en-US" sz="1200" kern="1200" dirty="0" smtClean="0">
                <a:solidFill>
                  <a:schemeClr val="tx1"/>
                </a:solidFill>
                <a:effectLst/>
                <a:latin typeface="+mn-lt"/>
                <a:ea typeface="+mn-ea"/>
                <a:cs typeface="+mn-cs"/>
              </a:rPr>
              <a:t>We accomplished so much, and the tone throughout was one of unity and goodwill. </a:t>
            </a:r>
          </a:p>
          <a:p>
            <a:r>
              <a:rPr lang="en-US" sz="1200" kern="1200" dirty="0" smtClean="0">
                <a:solidFill>
                  <a:schemeClr val="tx1"/>
                </a:solidFill>
                <a:effectLst/>
                <a:latin typeface="+mn-lt"/>
                <a:ea typeface="+mn-ea"/>
                <a:cs typeface="+mn-cs"/>
              </a:rPr>
              <a:t>Besides business, it was a full Conference experience, with Panel 59 Delegate talks; Trustee and volunteer </a:t>
            </a:r>
            <a:r>
              <a:rPr lang="en-US" sz="1200" kern="1200" dirty="0" err="1" smtClean="0">
                <a:solidFill>
                  <a:schemeClr val="tx1"/>
                </a:solidFill>
                <a:effectLst/>
                <a:latin typeface="+mn-lt"/>
                <a:ea typeface="+mn-ea"/>
                <a:cs typeface="+mn-cs"/>
              </a:rPr>
              <a:t>sharings</a:t>
            </a:r>
            <a:r>
              <a:rPr lang="en-US" sz="1200" kern="1200" dirty="0" smtClean="0">
                <a:solidFill>
                  <a:schemeClr val="tx1"/>
                </a:solidFill>
                <a:effectLst/>
                <a:latin typeface="+mn-lt"/>
                <a:ea typeface="+mn-ea"/>
                <a:cs typeface="+mn-cs"/>
              </a:rPr>
              <a:t>; and a moving virtual visit to Stepping Stones. At the end, we were entertained by an hilarious skit that Panel 59 Delegates created--complete with time travel and singing, as the outgoing Delegates bid us “So long, farewell, auf </a:t>
            </a:r>
            <a:r>
              <a:rPr lang="en-US" sz="1200" kern="1200" dirty="0" err="1" smtClean="0">
                <a:solidFill>
                  <a:schemeClr val="tx1"/>
                </a:solidFill>
                <a:effectLst/>
                <a:latin typeface="+mn-lt"/>
                <a:ea typeface="+mn-ea"/>
                <a:cs typeface="+mn-cs"/>
              </a:rPr>
              <a:t>weidersehn</a:t>
            </a:r>
            <a:r>
              <a:rPr lang="en-US" sz="1200" kern="1200" dirty="0" smtClean="0">
                <a:solidFill>
                  <a:schemeClr val="tx1"/>
                </a:solidFill>
                <a:effectLst/>
                <a:latin typeface="+mn-lt"/>
                <a:ea typeface="+mn-ea"/>
                <a:cs typeface="+mn-cs"/>
              </a:rPr>
              <a:t>, goodbye,” from the Sound of Music. It was so touching.</a:t>
            </a:r>
          </a:p>
          <a:p>
            <a:r>
              <a:rPr lang="en-US" sz="1200" kern="1200" dirty="0" smtClean="0">
                <a:solidFill>
                  <a:schemeClr val="tx1"/>
                </a:solidFill>
                <a:effectLst/>
                <a:latin typeface="+mn-lt"/>
                <a:ea typeface="+mn-ea"/>
                <a:cs typeface="+mn-cs"/>
              </a:rPr>
              <a:t>Next year, I look forward to meeting in person for my first and last chance to experience Conference as it was meant to be—with all the hugs, shared meals, fellowship, and an actual trip to Stepping Stones! It will take the better part of a year to absorb all we did in one packed week. I hope I was able to convey just a small portion of it to you today. (1:20) {Running time: 10:00}</a:t>
            </a:r>
          </a:p>
          <a:p>
            <a:endParaRPr lang="en-US" dirty="0"/>
          </a:p>
        </p:txBody>
      </p:sp>
      <p:sp>
        <p:nvSpPr>
          <p:cNvPr id="4" name="Slide Number Placeholder 3"/>
          <p:cNvSpPr>
            <a:spLocks noGrp="1"/>
          </p:cNvSpPr>
          <p:nvPr>
            <p:ph type="sldNum" sz="quarter" idx="10"/>
          </p:nvPr>
        </p:nvSpPr>
        <p:spPr/>
        <p:txBody>
          <a:bodyPr/>
          <a:lstStyle/>
          <a:p>
            <a:fld id="{67BC6B1D-17EA-EC42-9BAF-27365933A9DC}" type="slidenum">
              <a:rPr lang="en-US" smtClean="0"/>
              <a:t>34</a:t>
            </a:fld>
            <a:endParaRPr lang="en-US"/>
          </a:p>
        </p:txBody>
      </p:sp>
    </p:spTree>
    <p:extLst>
      <p:ext uri="{BB962C8B-B14F-4D97-AF65-F5344CB8AC3E}">
        <p14:creationId xmlns:p14="http://schemas.microsoft.com/office/powerpoint/2010/main" val="3426544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35.  Are there any questions? English members can raise your hands, and Spanish members please type your questions into the chat.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four-page summary of the 2021 WSC is now available at al-</a:t>
            </a:r>
            <a:r>
              <a:rPr lang="en-US" sz="1200" kern="1200" dirty="0" err="1" smtClean="0">
                <a:solidFill>
                  <a:schemeClr val="tx1"/>
                </a:solidFill>
                <a:effectLst/>
                <a:latin typeface="+mn-lt"/>
                <a:ea typeface="+mn-ea"/>
                <a:cs typeface="+mn-cs"/>
              </a:rPr>
              <a:t>anon.org</a:t>
            </a:r>
            <a:r>
              <a:rPr lang="en-US" sz="1200" kern="1200" dirty="0" smtClean="0">
                <a:solidFill>
                  <a:schemeClr val="tx1"/>
                </a:solidFill>
                <a:effectLst/>
                <a:latin typeface="+mn-lt"/>
                <a:ea typeface="+mn-ea"/>
                <a:cs typeface="+mn-cs"/>
              </a:rPr>
              <a:t>. Hover over the Members tab and select WSC -- Summary/Highlights of the WSC. As mentioned, the complete 2021 WSC Summary will be available online in July. </a:t>
            </a:r>
          </a:p>
          <a:p>
            <a:r>
              <a:rPr lang="en-US" sz="1200" kern="1200" dirty="0" smtClean="0">
                <a:solidFill>
                  <a:schemeClr val="tx1"/>
                </a:solidFill>
                <a:effectLst/>
                <a:latin typeface="+mn-lt"/>
                <a:ea typeface="+mn-ea"/>
                <a:cs typeface="+mn-cs"/>
              </a:rPr>
              <a:t>For further questions after the Assembly, my e-mail address appears on this slide: nys60delegate@gmail.com  (:40 plus 8:00 minutes) {Running time: 18:40}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35</a:t>
            </a:fld>
            <a:endParaRPr lang="en-US"/>
          </a:p>
        </p:txBody>
      </p:sp>
    </p:spTree>
    <p:extLst>
      <p:ext uri="{BB962C8B-B14F-4D97-AF65-F5344CB8AC3E}">
        <p14:creationId xmlns:p14="http://schemas.microsoft.com/office/powerpoint/2010/main" val="25489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The electronic meeting work group (EMWG) is comprised of WSO staff and volunteers. After the 2020 WSC, they met biweekly to grapple with the question of whether and how to incorporate permanent electronic meetings into our World Service Conference structure.</a:t>
            </a:r>
          </a:p>
          <a:p>
            <a:r>
              <a:rPr lang="en-US" sz="1200" kern="1200" dirty="0" smtClean="0">
                <a:solidFill>
                  <a:schemeClr val="tx1"/>
                </a:solidFill>
                <a:effectLst/>
                <a:latin typeface="+mn-lt"/>
                <a:ea typeface="+mn-ea"/>
                <a:cs typeface="+mn-cs"/>
              </a:rPr>
              <a:t>A year ago, there were 300 registered electronic groups, which included: telephone, video conferencing, e-mail and chat. Now there are 450 groups, which account for 700 electronic meetings.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Up until now, none of these meeting has had a group rep. Through their CMAs, electronic meetings were represented at Conference by the Assoc. Director of Group Services. Many members have wanted electronic groups to be represented by their own Delegate in their own Area.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April, it finally came time to see if we were ready to make this momentous change. (1:20) {Running total: 3.20}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4</a:t>
            </a:fld>
            <a:endParaRPr lang="en-US"/>
          </a:p>
        </p:txBody>
      </p:sp>
    </p:spTree>
    <p:extLst>
      <p:ext uri="{BB962C8B-B14F-4D97-AF65-F5344CB8AC3E}">
        <p14:creationId xmlns:p14="http://schemas.microsoft.com/office/powerpoint/2010/main" val="1073358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First, we discussed two proposals from the EMWG:</a:t>
            </a:r>
          </a:p>
          <a:p>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 To create a non-geographically based Area for the 450 groups (700 meetings) that meet on electronic platforms.</a:t>
            </a:r>
          </a:p>
          <a:p>
            <a:r>
              <a:rPr lang="en-US" sz="1200" kern="1200" dirty="0" smtClean="0">
                <a:solidFill>
                  <a:schemeClr val="tx1"/>
                </a:solidFill>
                <a:effectLst/>
                <a:latin typeface="+mn-lt"/>
                <a:ea typeface="+mn-ea"/>
                <a:cs typeface="+mn-cs"/>
              </a:rPr>
              <a:t>	2) To recognize permanent electronic meetings as Al-Anon Family Groups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After two hours of discussion on two different days WSC members finally voted:</a:t>
            </a:r>
          </a:p>
          <a:p>
            <a:r>
              <a:rPr lang="en-US" sz="1200" kern="1200" dirty="0" smtClean="0">
                <a:solidFill>
                  <a:schemeClr val="tx1"/>
                </a:solidFill>
                <a:effectLst/>
                <a:latin typeface="+mn-lt"/>
                <a:ea typeface="+mn-ea"/>
                <a:cs typeface="+mn-cs"/>
              </a:rPr>
              <a:t>The first Motion passed 87 to 2; The second Motion passed 88 to 0: (It was unanimous!)</a:t>
            </a:r>
          </a:p>
          <a:p>
            <a:pPr lvl="0"/>
            <a:r>
              <a:rPr lang="en-US" sz="1200" kern="1200" dirty="0" smtClean="0">
                <a:solidFill>
                  <a:schemeClr val="tx1"/>
                </a:solidFill>
                <a:effectLst/>
                <a:latin typeface="+mn-lt"/>
                <a:ea typeface="+mn-ea"/>
                <a:cs typeface="+mn-cs"/>
              </a:rPr>
              <a:t>Both decisions will allow electronic groups and their new virtual Area to elect all positions identified in the </a:t>
            </a:r>
            <a:r>
              <a:rPr lang="en-US" sz="1200" i="1" kern="1200" dirty="0" smtClean="0">
                <a:solidFill>
                  <a:schemeClr val="tx1"/>
                </a:solidFill>
                <a:effectLst/>
                <a:latin typeface="+mn-lt"/>
                <a:ea typeface="+mn-ea"/>
                <a:cs typeface="+mn-cs"/>
              </a:rPr>
              <a:t>Service Manual, </a:t>
            </a:r>
            <a:r>
              <a:rPr lang="en-US" sz="1200" kern="1200" dirty="0" smtClean="0">
                <a:solidFill>
                  <a:schemeClr val="tx1"/>
                </a:solidFill>
                <a:effectLst/>
                <a:latin typeface="+mn-lt"/>
                <a:ea typeface="+mn-ea"/>
                <a:cs typeface="+mn-cs"/>
              </a:rPr>
              <a:t>including Group Representatives (GRs), District Reps, Area Coordinators, Officers, and a Delegate.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For me, this was the most exciting moment of Conference this year. It’s truly a groundbreaking and historic change for our fellowship. We’re embracing the reality that our members find recovery regardless of where they live, and now they’ll have a voice and vote at Conference by their elected representative. (1:30) {Running total: 4:50}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5</a:t>
            </a:fld>
            <a:endParaRPr lang="en-US"/>
          </a:p>
        </p:txBody>
      </p:sp>
    </p:spTree>
    <p:extLst>
      <p:ext uri="{BB962C8B-B14F-4D97-AF65-F5344CB8AC3E}">
        <p14:creationId xmlns:p14="http://schemas.microsoft.com/office/powerpoint/2010/main" val="761812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 So what happens now?</a:t>
            </a:r>
          </a:p>
          <a:p>
            <a:pPr lvl="0"/>
            <a:r>
              <a:rPr lang="en-US" sz="1200" kern="1200" dirty="0" smtClean="0">
                <a:solidFill>
                  <a:schemeClr val="tx1"/>
                </a:solidFill>
                <a:effectLst/>
                <a:latin typeface="+mn-lt"/>
                <a:ea typeface="+mn-ea"/>
                <a:cs typeface="+mn-cs"/>
              </a:rPr>
              <a:t>Every permanent electronic AFG will be automatically placed in an Electronic Area. </a:t>
            </a:r>
          </a:p>
          <a:p>
            <a:pPr lvl="0"/>
            <a:r>
              <a:rPr lang="en-US" sz="1200" kern="1200" dirty="0" smtClean="0">
                <a:solidFill>
                  <a:schemeClr val="tx1"/>
                </a:solidFill>
                <a:effectLst/>
                <a:latin typeface="+mn-lt"/>
                <a:ea typeface="+mn-ea"/>
                <a:cs typeface="+mn-cs"/>
              </a:rPr>
              <a:t> The virtual groups will propose a slate of officers and schedule a virtual Assembly where newly elected GRs will vote on officer positions and elect their own Delegate.</a:t>
            </a:r>
          </a:p>
          <a:p>
            <a:pPr lvl="0"/>
            <a:r>
              <a:rPr lang="en-US" sz="1200" kern="1200" dirty="0" smtClean="0">
                <a:solidFill>
                  <a:schemeClr val="tx1"/>
                </a:solidFill>
                <a:effectLst/>
                <a:latin typeface="+mn-lt"/>
                <a:ea typeface="+mn-ea"/>
                <a:cs typeface="+mn-cs"/>
              </a:rPr>
              <a:t>At the 2022 World Service Conference, the Virtual Area may ask to be officially recognized as our 68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WSC Area, and request that their new Delegate be seated with voice and vote. (:45)</a:t>
            </a:r>
          </a:p>
          <a:p>
            <a:pPr lvl="0"/>
            <a:r>
              <a:rPr lang="en-US" sz="1200" kern="1200" dirty="0" smtClean="0">
                <a:solidFill>
                  <a:schemeClr val="tx1"/>
                </a:solidFill>
                <a:effectLst/>
                <a:latin typeface="+mn-lt"/>
                <a:ea typeface="+mn-ea"/>
                <a:cs typeface="+mn-cs"/>
              </a:rPr>
              <a:t> {Running total: 5:35}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6</a:t>
            </a:fld>
            <a:endParaRPr lang="en-US"/>
          </a:p>
        </p:txBody>
      </p:sp>
    </p:spTree>
    <p:extLst>
      <p:ext uri="{BB962C8B-B14F-4D97-AF65-F5344CB8AC3E}">
        <p14:creationId xmlns:p14="http://schemas.microsoft.com/office/powerpoint/2010/main" val="84943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7.  If the Electronic Area is recognized by the 2022 World Service Conference, individual electronic groups may then ask to move to a geographic Area. It will be up to both the electronic Area and the geographic Area to approve this change.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Actions for New York South between now and the next Conference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at least a year to consider whether New York South wants to accept electronic meetings into our Area should they request it. The AWSC may consider some parameters and work out what our Area process would be. (:50) {Running total: 6:25}</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7</a:t>
            </a:fld>
            <a:endParaRPr lang="en-US"/>
          </a:p>
        </p:txBody>
      </p:sp>
    </p:spTree>
    <p:extLst>
      <p:ext uri="{BB962C8B-B14F-4D97-AF65-F5344CB8AC3E}">
        <p14:creationId xmlns:p14="http://schemas.microsoft.com/office/powerpoint/2010/main" val="1016006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8. I want to take a moment to talk about the process we went through to make this decision.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Remember the KBDM Coffee Pot exercise we did in March? </a:t>
            </a:r>
          </a:p>
          <a:p>
            <a:r>
              <a:rPr lang="en-US" sz="1200" kern="1200" dirty="0" smtClean="0">
                <a:solidFill>
                  <a:schemeClr val="tx1"/>
                </a:solidFill>
                <a:effectLst/>
                <a:latin typeface="+mn-lt"/>
                <a:ea typeface="+mn-ea"/>
                <a:cs typeface="+mn-cs"/>
              </a:rPr>
              <a:t>I don’t think I’m alone in feeling confused about whether and how to use motions when following KBDM. But this year’s Conference cleared up my confusion. I’d like to explain it to you. But first, can I have three people volunteer to read Tradition Two, Warranty Three, and Concept Five?  (I may ask people ahead of time.)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all.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During Conference, we voted on fifteen different motions. For most of them, we were guided through seven steps before the decision was made.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First, we moved from a presentation of a framing document, which included background information on the proposal. Then there was a timed discussion--usually 30-60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After that, the Chairperson asked for a consensus or group conscience on whether we were ready to create a motion. If yes, a motion was prepared and read to us. Sometimes there was discussion on the wording. And finally a vote was taken—and it was usually close to unanimous. Afterwards, the Chairperson might ask those who voted </a:t>
            </a:r>
            <a:r>
              <a:rPr lang="en-US" sz="1200" b="1" kern="1200" dirty="0" smtClean="0">
                <a:solidFill>
                  <a:schemeClr val="tx1"/>
                </a:solidFill>
                <a:effectLst/>
                <a:latin typeface="+mn-lt"/>
                <a:ea typeface="+mn-ea"/>
                <a:cs typeface="+mn-cs"/>
              </a:rPr>
              <a:t>No</a:t>
            </a:r>
            <a:r>
              <a:rPr lang="en-US" sz="1200" kern="1200" dirty="0" smtClean="0">
                <a:solidFill>
                  <a:schemeClr val="tx1"/>
                </a:solidFill>
                <a:effectLst/>
                <a:latin typeface="+mn-lt"/>
                <a:ea typeface="+mn-ea"/>
                <a:cs typeface="+mn-cs"/>
              </a:rPr>
              <a:t> to express their reasons, and see whether any Conference member wished to change their vote. </a:t>
            </a:r>
          </a:p>
          <a:p>
            <a:r>
              <a:rPr lang="en-US" sz="1200" kern="1200" dirty="0" smtClean="0">
                <a:solidFill>
                  <a:schemeClr val="tx1"/>
                </a:solidFill>
                <a:effectLst/>
                <a:latin typeface="+mn-lt"/>
                <a:ea typeface="+mn-ea"/>
                <a:cs typeface="+mn-cs"/>
              </a:rPr>
              <a:t>	Throughout this sometimes lengthy process, it was inspiring to see Tradition Two, 	Warranty Three, and Concept Five in action! </a:t>
            </a:r>
          </a:p>
          <a:p>
            <a:r>
              <a:rPr lang="en-US" sz="1200" kern="1200" dirty="0" smtClean="0">
                <a:solidFill>
                  <a:schemeClr val="tx1"/>
                </a:solidFill>
                <a:effectLst/>
                <a:latin typeface="+mn-lt"/>
                <a:ea typeface="+mn-ea"/>
                <a:cs typeface="+mn-cs"/>
              </a:rPr>
              <a:t>	( Before we go to the next slide, I want to point out the beautiful photo by Blanca R.) </a:t>
            </a:r>
          </a:p>
          <a:p>
            <a:r>
              <a:rPr lang="en-US" sz="1200" kern="1200" dirty="0" smtClean="0">
                <a:solidFill>
                  <a:schemeClr val="tx1"/>
                </a:solidFill>
                <a:effectLst/>
                <a:latin typeface="+mn-lt"/>
                <a:ea typeface="+mn-ea"/>
                <a:cs typeface="+mn-cs"/>
              </a:rPr>
              <a:t>(2:30)	{Running total: 8:55}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8</a:t>
            </a:fld>
            <a:endParaRPr lang="en-US"/>
          </a:p>
        </p:txBody>
      </p:sp>
    </p:spTree>
    <p:extLst>
      <p:ext uri="{BB962C8B-B14F-4D97-AF65-F5344CB8AC3E}">
        <p14:creationId xmlns:p14="http://schemas.microsoft.com/office/powerpoint/2010/main" val="376420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9. Here are some important decisions that were made using the KBDM process I just described:</a:t>
            </a:r>
          </a:p>
          <a:p>
            <a:r>
              <a:rPr lang="en-US" sz="1200" kern="1200" dirty="0" smtClean="0">
                <a:solidFill>
                  <a:schemeClr val="tx1"/>
                </a:solidFill>
                <a:effectLst/>
                <a:latin typeface="+mn-lt"/>
                <a:ea typeface="+mn-ea"/>
                <a:cs typeface="+mn-cs"/>
              </a:rPr>
              <a:t>It began with language interpretation at the WSC:</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After a three-year trial funded by WSO, members voted to continue offering interpretation in Spanish and French at the WSC so Areas can elect the best Delegate regardless of language. WSO won’t be able to budget for this added expense without cutting salaries or other essential services. After much discussion, members voted to fund interpretation costs through the Full Amount or the Equalized Expense paid by each Area. (:50) {Running total: 9:45}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9</a:t>
            </a:fld>
            <a:endParaRPr lang="en-US"/>
          </a:p>
        </p:txBody>
      </p:sp>
    </p:spTree>
    <p:extLst>
      <p:ext uri="{BB962C8B-B14F-4D97-AF65-F5344CB8AC3E}">
        <p14:creationId xmlns:p14="http://schemas.microsoft.com/office/powerpoint/2010/main" val="20617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1F9CC1-9389-8142-A191-945607CC805D}" type="datetimeFigureOut">
              <a:rPr lang="en-US" smtClean="0"/>
              <a:t>6/4/21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27850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F9CC1-9389-8142-A191-945607CC805D}" type="datetimeFigureOut">
              <a:rPr lang="en-US" smtClean="0"/>
              <a:t>6/4/21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78431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F9CC1-9389-8142-A191-945607CC805D}" type="datetimeFigureOut">
              <a:rPr lang="en-US" smtClean="0"/>
              <a:t>6/4/21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126933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F9CC1-9389-8142-A191-945607CC805D}" type="datetimeFigureOut">
              <a:rPr lang="en-US" smtClean="0"/>
              <a:t>6/4/21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214841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1F9CC1-9389-8142-A191-945607CC805D}" type="datetimeFigureOut">
              <a:rPr lang="en-US" smtClean="0"/>
              <a:t>6/4/21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317849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1F9CC1-9389-8142-A191-945607CC805D}" type="datetimeFigureOut">
              <a:rPr lang="en-US" smtClean="0"/>
              <a:t>6/4/21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209076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1F9CC1-9389-8142-A191-945607CC805D}" type="datetimeFigureOut">
              <a:rPr lang="en-US" smtClean="0"/>
              <a:t>6/4/21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1107045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1F9CC1-9389-8142-A191-945607CC805D}" type="datetimeFigureOut">
              <a:rPr lang="en-US" smtClean="0"/>
              <a:t>6/4/21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340570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F9CC1-9389-8142-A191-945607CC805D}" type="datetimeFigureOut">
              <a:rPr lang="en-US" smtClean="0"/>
              <a:t>6/4/21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176532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F9CC1-9389-8142-A191-945607CC805D}" type="datetimeFigureOut">
              <a:rPr lang="en-US" smtClean="0"/>
              <a:t>6/4/21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145946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F9CC1-9389-8142-A191-945607CC805D}" type="datetimeFigureOut">
              <a:rPr lang="en-US" smtClean="0"/>
              <a:t>6/4/21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796C8-F9B8-2B4C-A30D-A861DB16F178}" type="slidenum">
              <a:rPr lang="en-US" smtClean="0"/>
              <a:t>‹#›</a:t>
            </a:fld>
            <a:endParaRPr lang="en-US"/>
          </a:p>
        </p:txBody>
      </p:sp>
    </p:spTree>
    <p:extLst>
      <p:ext uri="{BB962C8B-B14F-4D97-AF65-F5344CB8AC3E}">
        <p14:creationId xmlns:p14="http://schemas.microsoft.com/office/powerpoint/2010/main" val="3686742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F9CC1-9389-8142-A191-945607CC805D}" type="datetimeFigureOut">
              <a:rPr lang="en-US" smtClean="0"/>
              <a:t>6/4/21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796C8-F9B8-2B4C-A30D-A861DB16F178}" type="slidenum">
              <a:rPr lang="en-US" smtClean="0"/>
              <a:t>‹#›</a:t>
            </a:fld>
            <a:endParaRPr lang="en-US"/>
          </a:p>
        </p:txBody>
      </p:sp>
    </p:spTree>
    <p:extLst>
      <p:ext uri="{BB962C8B-B14F-4D97-AF65-F5344CB8AC3E}">
        <p14:creationId xmlns:p14="http://schemas.microsoft.com/office/powerpoint/2010/main" val="3721248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30.png"/><Relationship Id="rId5" Type="http://schemas.openxmlformats.org/officeDocument/2006/relationships/hyperlink" Target="http://www.pcdazero.it/069-003-twitter.php" TargetMode="External"/><Relationship Id="rId6" Type="http://schemas.openxmlformats.org/officeDocument/2006/relationships/package" Target="../embeddings/Microsoft_Word_Document2.docx"/><Relationship Id="rId7" Type="http://schemas.openxmlformats.org/officeDocument/2006/relationships/image" Target="../media/image29.png"/><Relationship Id="rId8" Type="http://schemas.openxmlformats.org/officeDocument/2006/relationships/package" Target="../embeddings/Microsoft_Word_Document3.docx"/><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6.jpg"/><Relationship Id="rId5" Type="http://schemas.openxmlformats.org/officeDocument/2006/relationships/package" Target="../embeddings/Microsoft_Word_Document4.docx"/><Relationship Id="rId6" Type="http://schemas.openxmlformats.org/officeDocument/2006/relationships/image" Target="../media/image35.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3625" y="3239491"/>
            <a:ext cx="3702447" cy="3905615"/>
          </a:xfrm>
        </p:spPr>
        <p:txBody>
          <a:bodyPr>
            <a:noAutofit/>
          </a:bodyPr>
          <a:lstStyle/>
          <a:p>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a:t/>
            </a:r>
            <a:br>
              <a:rPr lang="en-US" sz="2400" dirty="0"/>
            </a:br>
            <a:r>
              <a:rPr lang="en-US" sz="2400" dirty="0" smtClean="0"/>
              <a:t/>
            </a:r>
            <a:br>
              <a:rPr lang="en-US" sz="2400" dirty="0" smtClean="0"/>
            </a:br>
            <a:r>
              <a:rPr lang="en-US" sz="2400" dirty="0"/>
              <a:t/>
            </a:r>
            <a:br>
              <a:rPr lang="en-US" sz="2400" dirty="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a:solidFill>
                  <a:srgbClr val="800000"/>
                </a:solidFill>
              </a:rPr>
              <a:t/>
            </a:r>
            <a:br>
              <a:rPr lang="en-US" sz="2400" dirty="0">
                <a:solidFill>
                  <a:srgbClr val="800000"/>
                </a:solidFill>
              </a:rPr>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dirty="0" smtClean="0">
                <a:solidFill>
                  <a:srgbClr val="376092"/>
                </a:solidFill>
                <a:latin typeface="Arial"/>
                <a:cs typeface="Arial"/>
              </a:rPr>
              <a:t>Emily </a:t>
            </a:r>
            <a:r>
              <a:rPr lang="en-US" dirty="0">
                <a:solidFill>
                  <a:srgbClr val="376092"/>
                </a:solidFill>
                <a:latin typeface="Arial"/>
                <a:cs typeface="Arial"/>
              </a:rPr>
              <a:t>D-</a:t>
            </a:r>
            <a:r>
              <a:rPr lang="en-US" dirty="0" smtClean="0">
                <a:solidFill>
                  <a:srgbClr val="376092"/>
                </a:solidFill>
                <a:latin typeface="Arial"/>
                <a:cs typeface="Arial"/>
              </a:rPr>
              <a:t>C </a:t>
            </a:r>
            <a:br>
              <a:rPr lang="en-US" dirty="0" smtClean="0">
                <a:solidFill>
                  <a:srgbClr val="376092"/>
                </a:solidFill>
                <a:latin typeface="Arial"/>
                <a:cs typeface="Arial"/>
              </a:rPr>
            </a:br>
            <a:r>
              <a:rPr lang="en-US" dirty="0" smtClean="0">
                <a:solidFill>
                  <a:srgbClr val="376092"/>
                </a:solidFill>
                <a:latin typeface="Arial"/>
                <a:cs typeface="Arial"/>
              </a:rPr>
              <a:t>Panel </a:t>
            </a:r>
            <a:r>
              <a:rPr lang="en-US" dirty="0">
                <a:solidFill>
                  <a:srgbClr val="376092"/>
                </a:solidFill>
                <a:latin typeface="Arial"/>
                <a:cs typeface="Arial"/>
              </a:rPr>
              <a:t>60 </a:t>
            </a:r>
            <a:r>
              <a:rPr lang="en-US" dirty="0" smtClean="0">
                <a:solidFill>
                  <a:srgbClr val="376092"/>
                </a:solidFill>
                <a:latin typeface="Arial"/>
                <a:cs typeface="Arial"/>
              </a:rPr>
              <a:t>Delegate</a:t>
            </a:r>
            <a:br>
              <a:rPr lang="en-US" dirty="0" smtClean="0">
                <a:solidFill>
                  <a:srgbClr val="376092"/>
                </a:solidFill>
                <a:latin typeface="Arial"/>
                <a:cs typeface="Arial"/>
              </a:rPr>
            </a:br>
            <a:r>
              <a:rPr lang="en-US" dirty="0" smtClean="0">
                <a:solidFill>
                  <a:srgbClr val="376092"/>
                </a:solidFill>
                <a:latin typeface="Arial"/>
                <a:cs typeface="Arial"/>
              </a:rPr>
              <a:t>New </a:t>
            </a:r>
            <a:r>
              <a:rPr lang="en-US" dirty="0">
                <a:solidFill>
                  <a:srgbClr val="376092"/>
                </a:solidFill>
                <a:latin typeface="Arial"/>
                <a:cs typeface="Arial"/>
              </a:rPr>
              <a:t>York South </a:t>
            </a:r>
            <a:r>
              <a:rPr lang="en-US" dirty="0" smtClean="0">
                <a:solidFill>
                  <a:srgbClr val="376092"/>
                </a:solidFill>
                <a:latin typeface="Arial"/>
                <a:cs typeface="Arial"/>
              </a:rPr>
              <a:t>Area</a:t>
            </a:r>
            <a:br>
              <a:rPr lang="en-US" dirty="0" smtClean="0">
                <a:solidFill>
                  <a:srgbClr val="376092"/>
                </a:solidFill>
                <a:latin typeface="Arial"/>
                <a:cs typeface="Arial"/>
              </a:rPr>
            </a:br>
            <a:r>
              <a:rPr lang="en-US" sz="1800" dirty="0" smtClean="0">
                <a:solidFill>
                  <a:schemeClr val="accent1">
                    <a:lumMod val="50000"/>
                  </a:schemeClr>
                </a:solidFill>
                <a:latin typeface="Arial"/>
                <a:cs typeface="Arial"/>
              </a:rPr>
              <a:t>          </a:t>
            </a:r>
            <a:br>
              <a:rPr lang="en-US" sz="1800" dirty="0" smtClean="0">
                <a:solidFill>
                  <a:schemeClr val="accent1">
                    <a:lumMod val="50000"/>
                  </a:schemeClr>
                </a:solidFill>
                <a:latin typeface="Arial"/>
                <a:cs typeface="Arial"/>
              </a:rPr>
            </a:br>
            <a:r>
              <a:rPr lang="en-US" sz="1800" dirty="0">
                <a:solidFill>
                  <a:schemeClr val="accent1">
                    <a:lumMod val="50000"/>
                  </a:schemeClr>
                </a:solidFill>
                <a:latin typeface="Arial"/>
                <a:cs typeface="Arial"/>
              </a:rPr>
              <a:t>	 </a:t>
            </a:r>
            <a:r>
              <a:rPr lang="en-US" sz="1800" dirty="0" smtClean="0">
                <a:solidFill>
                  <a:schemeClr val="accent1">
                    <a:lumMod val="50000"/>
                  </a:schemeClr>
                </a:solidFill>
                <a:latin typeface="Arial"/>
                <a:cs typeface="Arial"/>
              </a:rPr>
              <a:t> </a:t>
            </a:r>
            <a:r>
              <a:rPr lang="en-US" dirty="0" smtClean="0">
                <a:solidFill>
                  <a:srgbClr val="C0504D"/>
                </a:solidFill>
                <a:latin typeface="Arial"/>
                <a:cs typeface="Arial"/>
              </a:rPr>
              <a:t> Emily D-C</a:t>
            </a:r>
            <a:br>
              <a:rPr lang="en-US" dirty="0" smtClean="0">
                <a:solidFill>
                  <a:srgbClr val="C0504D"/>
                </a:solidFill>
                <a:latin typeface="Arial"/>
                <a:cs typeface="Arial"/>
              </a:rPr>
            </a:br>
            <a:r>
              <a:rPr lang="en-US" dirty="0" smtClean="0">
                <a:solidFill>
                  <a:srgbClr val="C0504D"/>
                </a:solidFill>
                <a:latin typeface="Arial"/>
                <a:cs typeface="Arial"/>
              </a:rPr>
              <a:t>	   </a:t>
            </a:r>
            <a:r>
              <a:rPr lang="en-US" dirty="0" err="1" smtClean="0">
                <a:solidFill>
                  <a:srgbClr val="C0504D"/>
                </a:solidFill>
                <a:latin typeface="Arial"/>
                <a:cs typeface="Arial"/>
              </a:rPr>
              <a:t>Delegada</a:t>
            </a:r>
            <a:r>
              <a:rPr lang="en-US" dirty="0" smtClean="0">
                <a:solidFill>
                  <a:srgbClr val="C0504D"/>
                </a:solidFill>
                <a:latin typeface="Arial"/>
                <a:cs typeface="Arial"/>
              </a:rPr>
              <a:t> del Panel 60</a:t>
            </a:r>
            <a:r>
              <a:rPr lang="en-US" dirty="0">
                <a:solidFill>
                  <a:srgbClr val="C0504D"/>
                </a:solidFill>
                <a:latin typeface="Arial"/>
                <a:cs typeface="Arial"/>
              </a:rPr>
              <a:t/>
            </a:r>
            <a:br>
              <a:rPr lang="en-US" dirty="0">
                <a:solidFill>
                  <a:srgbClr val="C0504D"/>
                </a:solidFill>
                <a:latin typeface="Arial"/>
                <a:cs typeface="Arial"/>
              </a:rPr>
            </a:br>
            <a:r>
              <a:rPr lang="en-US" dirty="0" smtClean="0">
                <a:solidFill>
                  <a:srgbClr val="C0504D"/>
                </a:solidFill>
                <a:latin typeface="Arial"/>
                <a:cs typeface="Arial"/>
              </a:rPr>
              <a:t>          Sur de Nueva York </a:t>
            </a:r>
            <a:br>
              <a:rPr lang="en-US" dirty="0" smtClean="0">
                <a:solidFill>
                  <a:srgbClr val="C0504D"/>
                </a:solidFill>
                <a:latin typeface="Arial"/>
                <a:cs typeface="Arial"/>
              </a:rPr>
            </a:br>
            <a:r>
              <a:rPr lang="en-US" sz="1800" dirty="0" smtClean="0">
                <a:solidFill>
                  <a:srgbClr val="800000"/>
                </a:solidFill>
                <a:latin typeface="Arial"/>
                <a:cs typeface="Arial"/>
              </a:rPr>
              <a:t/>
            </a:r>
            <a:br>
              <a:rPr lang="en-US" sz="1800" dirty="0" smtClean="0">
                <a:solidFill>
                  <a:srgbClr val="800000"/>
                </a:solidFill>
                <a:latin typeface="Arial"/>
                <a:cs typeface="Arial"/>
              </a:rPr>
            </a:br>
            <a:r>
              <a:rPr lang="en-US" sz="2400" dirty="0">
                <a:solidFill>
                  <a:schemeClr val="accent1">
                    <a:lumMod val="75000"/>
                  </a:schemeClr>
                </a:solidFill>
              </a:rPr>
              <a:t>nys60delegate@gmail.com </a:t>
            </a:r>
            <a:r>
              <a:rPr lang="en-US" sz="2400" dirty="0">
                <a:solidFill>
                  <a:schemeClr val="accent1">
                    <a:lumMod val="50000"/>
                  </a:schemeClr>
                </a:solidFill>
              </a:rPr>
              <a:t>	</a:t>
            </a:r>
            <a:r>
              <a:rPr lang="en-US" sz="2400" dirty="0"/>
              <a:t/>
            </a:r>
            <a:br>
              <a:rPr lang="en-US" sz="2400" dirty="0"/>
            </a:br>
            <a:r>
              <a:rPr lang="en-US" sz="2400" dirty="0" smtClean="0"/>
              <a:t/>
            </a:r>
            <a:br>
              <a:rPr lang="en-US" sz="2400" dirty="0" smtClean="0"/>
            </a:br>
            <a:endParaRPr lang="en-US" sz="2400" dirty="0"/>
          </a:p>
        </p:txBody>
      </p:sp>
      <p:sp>
        <p:nvSpPr>
          <p:cNvPr id="7" name="Text Placeholder 6"/>
          <p:cNvSpPr>
            <a:spLocks noGrp="1"/>
          </p:cNvSpPr>
          <p:nvPr>
            <p:ph type="body" sz="half" idx="2"/>
          </p:nvPr>
        </p:nvSpPr>
        <p:spPr>
          <a:xfrm>
            <a:off x="282236" y="1919811"/>
            <a:ext cx="3502382" cy="1319680"/>
          </a:xfrm>
        </p:spPr>
        <p:txBody>
          <a:bodyPr>
            <a:normAutofit/>
          </a:bodyPr>
          <a:lstStyle/>
          <a:p>
            <a:r>
              <a:rPr lang="en-US" sz="2400" b="1" dirty="0" smtClean="0">
                <a:solidFill>
                  <a:srgbClr val="376092"/>
                </a:solidFill>
                <a:latin typeface="+mj-lt"/>
              </a:rPr>
              <a:t>April </a:t>
            </a:r>
            <a:r>
              <a:rPr lang="en-US" sz="2400" b="1" dirty="0">
                <a:solidFill>
                  <a:srgbClr val="376092"/>
                </a:solidFill>
                <a:latin typeface="+mj-lt"/>
              </a:rPr>
              <a:t>12 </a:t>
            </a:r>
            <a:r>
              <a:rPr lang="mr-IN" sz="2400" b="1" dirty="0">
                <a:solidFill>
                  <a:srgbClr val="376092"/>
                </a:solidFill>
                <a:latin typeface="+mj-lt"/>
              </a:rPr>
              <a:t>–</a:t>
            </a:r>
            <a:r>
              <a:rPr lang="en-US" sz="2400" b="1" dirty="0">
                <a:solidFill>
                  <a:srgbClr val="376092"/>
                </a:solidFill>
                <a:latin typeface="+mj-lt"/>
              </a:rPr>
              <a:t> 16, 2021 </a:t>
            </a:r>
            <a:endParaRPr lang="en-US" sz="2400" b="1" dirty="0" smtClean="0">
              <a:solidFill>
                <a:srgbClr val="376092"/>
              </a:solidFill>
              <a:latin typeface="+mj-lt"/>
            </a:endParaRPr>
          </a:p>
          <a:p>
            <a:r>
              <a:rPr lang="es-ES" sz="2400" b="1" dirty="0" smtClean="0">
                <a:solidFill>
                  <a:srgbClr val="800000"/>
                </a:solidFill>
                <a:latin typeface="+mj-lt"/>
              </a:rPr>
              <a:t>   </a:t>
            </a:r>
            <a:r>
              <a:rPr lang="es-ES" sz="2400" b="1" dirty="0" smtClean="0">
                <a:solidFill>
                  <a:srgbClr val="C0504D"/>
                </a:solidFill>
                <a:latin typeface="+mj-lt"/>
              </a:rPr>
              <a:t>12 </a:t>
            </a:r>
            <a:r>
              <a:rPr lang="es-ES" sz="2400" b="1" dirty="0">
                <a:solidFill>
                  <a:srgbClr val="C0504D"/>
                </a:solidFill>
                <a:latin typeface="+mj-lt"/>
              </a:rPr>
              <a:t>al 16 de abril de 2021</a:t>
            </a:r>
            <a:r>
              <a:rPr lang="en-US" sz="2400" b="1" dirty="0">
                <a:solidFill>
                  <a:srgbClr val="C0504D"/>
                </a:solidFill>
                <a:latin typeface="+mj-lt"/>
              </a:rPr>
              <a:t> </a:t>
            </a:r>
            <a:endParaRPr lang="es-ES" sz="2400" b="1" dirty="0" smtClean="0">
              <a:solidFill>
                <a:srgbClr val="C0504D"/>
              </a:solidFill>
              <a:latin typeface="+mj-lt"/>
            </a:endParaRPr>
          </a:p>
        </p:txBody>
      </p:sp>
      <p:pic>
        <p:nvPicPr>
          <p:cNvPr id="2" name="Picture 1"/>
          <p:cNvPicPr>
            <a:picLocks noChangeAspect="1"/>
          </p:cNvPicPr>
          <p:nvPr/>
        </p:nvPicPr>
        <p:blipFill>
          <a:blip r:embed="rId3"/>
          <a:stretch>
            <a:fillRect/>
          </a:stretch>
        </p:blipFill>
        <p:spPr>
          <a:xfrm>
            <a:off x="4402667" y="273050"/>
            <a:ext cx="4284133" cy="6584950"/>
          </a:xfrm>
          <a:prstGeom prst="rect">
            <a:avLst/>
          </a:prstGeom>
        </p:spPr>
      </p:pic>
      <p:sp>
        <p:nvSpPr>
          <p:cNvPr id="3" name="Content Placeholder 2"/>
          <p:cNvSpPr>
            <a:spLocks noGrp="1"/>
          </p:cNvSpPr>
          <p:nvPr>
            <p:ph idx="1"/>
          </p:nvPr>
        </p:nvSpPr>
        <p:spPr>
          <a:xfrm>
            <a:off x="4402666" y="273050"/>
            <a:ext cx="4284133" cy="6394450"/>
          </a:xfrm>
        </p:spPr>
        <p:txBody>
          <a:bodyPr/>
          <a:lstStyle/>
          <a:p>
            <a:endParaRPr lang="en-US" dirty="0"/>
          </a:p>
        </p:txBody>
      </p:sp>
      <p:sp>
        <p:nvSpPr>
          <p:cNvPr id="8" name="TextBox 7"/>
          <p:cNvSpPr txBox="1"/>
          <p:nvPr/>
        </p:nvSpPr>
        <p:spPr>
          <a:xfrm>
            <a:off x="263625" y="83976"/>
            <a:ext cx="3702447" cy="1569660"/>
          </a:xfrm>
          <a:prstGeom prst="rect">
            <a:avLst/>
          </a:prstGeom>
          <a:noFill/>
        </p:spPr>
        <p:txBody>
          <a:bodyPr wrap="square" rtlCol="0">
            <a:spAutoFit/>
          </a:bodyPr>
          <a:lstStyle/>
          <a:p>
            <a:r>
              <a:rPr lang="en-US" sz="2400" dirty="0" smtClean="0">
                <a:solidFill>
                  <a:schemeClr val="accent1">
                    <a:lumMod val="75000"/>
                  </a:schemeClr>
                </a:solidFill>
                <a:latin typeface="Arial Black"/>
                <a:cs typeface="Arial Black"/>
              </a:rPr>
              <a:t>61</a:t>
            </a:r>
            <a:r>
              <a:rPr lang="en-US" sz="2400" baseline="30000" dirty="0" smtClean="0">
                <a:solidFill>
                  <a:schemeClr val="accent1">
                    <a:lumMod val="75000"/>
                  </a:schemeClr>
                </a:solidFill>
                <a:latin typeface="Arial Black"/>
                <a:cs typeface="Arial Black"/>
              </a:rPr>
              <a:t>st</a:t>
            </a:r>
            <a:r>
              <a:rPr lang="en-US" sz="2400" dirty="0" smtClean="0">
                <a:solidFill>
                  <a:schemeClr val="accent1">
                    <a:lumMod val="75000"/>
                  </a:schemeClr>
                </a:solidFill>
                <a:latin typeface="Arial Black"/>
                <a:cs typeface="Arial Black"/>
              </a:rPr>
              <a:t> </a:t>
            </a:r>
            <a:r>
              <a:rPr lang="en-US" sz="2400" dirty="0">
                <a:solidFill>
                  <a:schemeClr val="accent1">
                    <a:lumMod val="75000"/>
                  </a:schemeClr>
                </a:solidFill>
                <a:latin typeface="Arial Black"/>
                <a:cs typeface="Arial Black"/>
              </a:rPr>
              <a:t>World Service Conference</a:t>
            </a:r>
            <a:r>
              <a:rPr lang="en-US" sz="2400" dirty="0"/>
              <a:t/>
            </a:r>
            <a:br>
              <a:rPr lang="en-US" sz="2400" dirty="0"/>
            </a:br>
            <a:r>
              <a:rPr lang="es-ES" sz="2400" b="1" dirty="0" smtClean="0">
                <a:solidFill>
                  <a:schemeClr val="accent2"/>
                </a:solidFill>
                <a:latin typeface="Arial Black"/>
                <a:cs typeface="Arial Black"/>
              </a:rPr>
              <a:t>61</a:t>
            </a:r>
            <a:r>
              <a:rPr lang="es-ES" sz="2400" b="1" dirty="0">
                <a:solidFill>
                  <a:schemeClr val="accent2"/>
                </a:solidFill>
                <a:latin typeface="Arial Black"/>
                <a:cs typeface="Arial Black"/>
              </a:rPr>
              <a:t>.a Conferencia de Servicio Mundial</a:t>
            </a:r>
            <a:endParaRPr lang="en-US" sz="2400" b="1" dirty="0">
              <a:solidFill>
                <a:schemeClr val="accent2"/>
              </a:solidFill>
              <a:latin typeface="Arial Black"/>
              <a:cs typeface="Arial Black"/>
            </a:endParaRPr>
          </a:p>
        </p:txBody>
      </p:sp>
    </p:spTree>
    <p:extLst>
      <p:ext uri="{BB962C8B-B14F-4D97-AF65-F5344CB8AC3E}">
        <p14:creationId xmlns:p14="http://schemas.microsoft.com/office/powerpoint/2010/main" val="24252195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chemeClr val="accent1">
                    <a:lumMod val="75000"/>
                  </a:schemeClr>
                </a:solidFill>
                <a:latin typeface="Arial"/>
                <a:cs typeface="Arial"/>
              </a:rPr>
              <a:t>Literature Committee Motions &amp; Votes</a:t>
            </a:r>
            <a:br>
              <a:rPr lang="en-US" sz="3600" b="1" dirty="0" smtClean="0">
                <a:solidFill>
                  <a:schemeClr val="accent1">
                    <a:lumMod val="75000"/>
                  </a:schemeClr>
                </a:solidFill>
                <a:latin typeface="Arial"/>
                <a:cs typeface="Arial"/>
              </a:rPr>
            </a:br>
            <a:r>
              <a:rPr lang="es-ES" sz="3200" b="1" dirty="0">
                <a:solidFill>
                  <a:srgbClr val="800000"/>
                </a:solidFill>
                <a:latin typeface="Arial"/>
                <a:cs typeface="Arial"/>
              </a:rPr>
              <a:t>Mociones y Votos del Comité de Literatura</a:t>
            </a:r>
            <a:r>
              <a:rPr lang="en-US" sz="3200" b="1" dirty="0">
                <a:solidFill>
                  <a:srgbClr val="800000"/>
                </a:solidFill>
                <a:latin typeface="Arial"/>
                <a:cs typeface="Arial"/>
              </a:rPr>
              <a:t> </a:t>
            </a:r>
          </a:p>
        </p:txBody>
      </p:sp>
      <p:pic>
        <p:nvPicPr>
          <p:cNvPr id="3" name="Picture 2" descr="5a0637bc-87ff-4560-90da-b7992ec8a9d2_Blan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08" y="1575953"/>
            <a:ext cx="4322015" cy="2806168"/>
          </a:xfrm>
          <a:prstGeom prst="rect">
            <a:avLst/>
          </a:prstGeom>
        </p:spPr>
      </p:pic>
      <p:sp>
        <p:nvSpPr>
          <p:cNvPr id="4" name="TextBox 3"/>
          <p:cNvSpPr txBox="1"/>
          <p:nvPr/>
        </p:nvSpPr>
        <p:spPr>
          <a:xfrm>
            <a:off x="5232964" y="1575952"/>
            <a:ext cx="3453836" cy="4247317"/>
          </a:xfrm>
          <a:prstGeom prst="rect">
            <a:avLst/>
          </a:prstGeom>
          <a:noFill/>
        </p:spPr>
        <p:txBody>
          <a:bodyPr wrap="square" rtlCol="0">
            <a:spAutoFit/>
          </a:bodyPr>
          <a:lstStyle/>
          <a:p>
            <a:pPr lvl="0"/>
            <a:r>
              <a:rPr lang="en-US" b="1" dirty="0" err="1" smtClean="0"/>
              <a:t>Alateen</a:t>
            </a:r>
            <a:r>
              <a:rPr lang="en-US" b="1" dirty="0" smtClean="0"/>
              <a:t> Materials</a:t>
            </a:r>
          </a:p>
          <a:p>
            <a:pPr lvl="0"/>
            <a:r>
              <a:rPr lang="es-ES" b="1" dirty="0" smtClean="0">
                <a:solidFill>
                  <a:srgbClr val="800000"/>
                </a:solidFill>
              </a:rPr>
              <a:t>	Materiales </a:t>
            </a:r>
            <a:r>
              <a:rPr lang="es-ES" b="1" dirty="0">
                <a:solidFill>
                  <a:srgbClr val="800000"/>
                </a:solidFill>
              </a:rPr>
              <a:t>de </a:t>
            </a:r>
            <a:r>
              <a:rPr lang="es-ES" b="1" dirty="0" err="1" smtClean="0">
                <a:solidFill>
                  <a:srgbClr val="800000"/>
                </a:solidFill>
              </a:rPr>
              <a:t>Alateen</a:t>
            </a:r>
            <a:endParaRPr lang="es-ES" b="1" dirty="0" smtClean="0">
              <a:solidFill>
                <a:srgbClr val="800000"/>
              </a:solidFill>
            </a:endParaRPr>
          </a:p>
          <a:p>
            <a:pPr lvl="0"/>
            <a:r>
              <a:rPr lang="es-ES" dirty="0" smtClean="0"/>
              <a:t> </a:t>
            </a:r>
            <a:endParaRPr lang="en-US" b="1" i="1" dirty="0"/>
          </a:p>
          <a:p>
            <a:pPr marL="285750" lvl="0" indent="-285750">
              <a:buFont typeface="Wingdings" charset="2"/>
              <a:buChar char="²"/>
            </a:pPr>
            <a:r>
              <a:rPr lang="en-US" b="1" i="1" dirty="0" smtClean="0"/>
              <a:t>Just </a:t>
            </a:r>
            <a:r>
              <a:rPr lang="en-US" b="1" i="1" dirty="0"/>
              <a:t>for Tonight</a:t>
            </a:r>
            <a:r>
              <a:rPr lang="en-US" b="1" dirty="0"/>
              <a:t> Bookmark for </a:t>
            </a:r>
            <a:r>
              <a:rPr lang="en-US" b="1" dirty="0" err="1" smtClean="0"/>
              <a:t>Alateen</a:t>
            </a:r>
            <a:endParaRPr lang="en-US" b="1" dirty="0" smtClean="0"/>
          </a:p>
          <a:p>
            <a:pPr lvl="0"/>
            <a:r>
              <a:rPr lang="es-ES" dirty="0" smtClean="0"/>
              <a:t>		</a:t>
            </a:r>
            <a:r>
              <a:rPr lang="es-ES" b="1" dirty="0" smtClean="0">
                <a:solidFill>
                  <a:srgbClr val="800000"/>
                </a:solidFill>
              </a:rPr>
              <a:t>Marcador </a:t>
            </a:r>
            <a:r>
              <a:rPr lang="es-ES" b="1" i="1" dirty="0">
                <a:solidFill>
                  <a:srgbClr val="800000"/>
                </a:solidFill>
              </a:rPr>
              <a:t>Solo </a:t>
            </a:r>
            <a:r>
              <a:rPr lang="es-ES" b="1" i="1" dirty="0" smtClean="0">
                <a:solidFill>
                  <a:srgbClr val="800000"/>
                </a:solidFill>
              </a:rPr>
              <a:t>Por </a:t>
            </a:r>
            <a:r>
              <a:rPr lang="es-ES" b="1" i="1" dirty="0">
                <a:solidFill>
                  <a:srgbClr val="800000"/>
                </a:solidFill>
              </a:rPr>
              <a:t>E</a:t>
            </a:r>
            <a:r>
              <a:rPr lang="es-ES" b="1" i="1" dirty="0" smtClean="0">
                <a:solidFill>
                  <a:srgbClr val="800000"/>
                </a:solidFill>
              </a:rPr>
              <a:t>sta 	</a:t>
            </a:r>
            <a:r>
              <a:rPr lang="es-ES" b="1" i="1" dirty="0">
                <a:solidFill>
                  <a:srgbClr val="800000"/>
                </a:solidFill>
              </a:rPr>
              <a:t>	</a:t>
            </a:r>
            <a:r>
              <a:rPr lang="es-ES" b="1" i="1" dirty="0" smtClean="0">
                <a:solidFill>
                  <a:srgbClr val="800000"/>
                </a:solidFill>
              </a:rPr>
              <a:t> Noch</a:t>
            </a:r>
            <a:r>
              <a:rPr lang="es-ES" b="1" dirty="0" smtClean="0">
                <a:solidFill>
                  <a:srgbClr val="800000"/>
                </a:solidFill>
              </a:rPr>
              <a:t>e </a:t>
            </a:r>
            <a:r>
              <a:rPr lang="es-ES" b="1" dirty="0">
                <a:solidFill>
                  <a:srgbClr val="800000"/>
                </a:solidFill>
              </a:rPr>
              <a:t>para </a:t>
            </a:r>
            <a:r>
              <a:rPr lang="es-ES" b="1" dirty="0" err="1" smtClean="0">
                <a:solidFill>
                  <a:srgbClr val="800000"/>
                </a:solidFill>
              </a:rPr>
              <a:t>Alateen</a:t>
            </a:r>
            <a:endParaRPr lang="es-ES" b="1" dirty="0" smtClean="0">
              <a:solidFill>
                <a:srgbClr val="800000"/>
              </a:solidFill>
            </a:endParaRPr>
          </a:p>
          <a:p>
            <a:pPr lvl="0"/>
            <a:r>
              <a:rPr lang="es-ES" dirty="0" smtClean="0"/>
              <a:t> </a:t>
            </a:r>
            <a:r>
              <a:rPr lang="en-US" b="1" dirty="0" smtClean="0"/>
              <a:t> </a:t>
            </a:r>
            <a:endParaRPr lang="en-US" b="1" dirty="0"/>
          </a:p>
          <a:p>
            <a:pPr marL="285750" indent="-285750">
              <a:buFont typeface="Wingdings" charset="2"/>
              <a:buChar char="²"/>
            </a:pPr>
            <a:r>
              <a:rPr lang="en-US" b="1" dirty="0" err="1"/>
              <a:t>Alateen</a:t>
            </a:r>
            <a:r>
              <a:rPr lang="en-US" b="1" dirty="0"/>
              <a:t> Preamble</a:t>
            </a:r>
            <a:r>
              <a:rPr lang="en-US" dirty="0"/>
              <a:t> </a:t>
            </a:r>
            <a:r>
              <a:rPr lang="en-US" b="1" dirty="0" smtClean="0"/>
              <a:t>Updated (Policy Committee)</a:t>
            </a:r>
            <a:endParaRPr lang="en-US" b="1" dirty="0" smtClean="0"/>
          </a:p>
          <a:p>
            <a:r>
              <a:rPr lang="es-ES" dirty="0" smtClean="0"/>
              <a:t>	</a:t>
            </a:r>
            <a:r>
              <a:rPr lang="es-ES" dirty="0" smtClean="0"/>
              <a:t>	</a:t>
            </a:r>
            <a:r>
              <a:rPr lang="es-ES" b="1" dirty="0" smtClean="0">
                <a:solidFill>
                  <a:srgbClr val="800000"/>
                </a:solidFill>
              </a:rPr>
              <a:t>Preámbulo </a:t>
            </a:r>
            <a:r>
              <a:rPr lang="es-ES" b="1" dirty="0">
                <a:solidFill>
                  <a:srgbClr val="800000"/>
                </a:solidFill>
              </a:rPr>
              <a:t>de </a:t>
            </a:r>
            <a:r>
              <a:rPr lang="es-ES" b="1" dirty="0" err="1">
                <a:solidFill>
                  <a:srgbClr val="800000"/>
                </a:solidFill>
              </a:rPr>
              <a:t>Alateen</a:t>
            </a:r>
            <a:r>
              <a:rPr lang="es-ES" b="1" dirty="0">
                <a:solidFill>
                  <a:srgbClr val="800000"/>
                </a:solidFill>
              </a:rPr>
              <a:t> </a:t>
            </a:r>
            <a:r>
              <a:rPr lang="es-ES" b="1" dirty="0" smtClean="0">
                <a:solidFill>
                  <a:srgbClr val="800000"/>
                </a:solidFill>
              </a:rPr>
              <a:t>		         actualizado </a:t>
            </a:r>
            <a:endParaRPr lang="en-US" b="1" dirty="0">
              <a:solidFill>
                <a:srgbClr val="800000"/>
              </a:solidFill>
            </a:endParaRPr>
          </a:p>
          <a:p>
            <a:pPr lvl="1"/>
            <a:r>
              <a:rPr lang="en-US" b="1" dirty="0">
                <a:solidFill>
                  <a:srgbClr val="800000"/>
                </a:solidFill>
              </a:rPr>
              <a:t> </a:t>
            </a:r>
            <a:r>
              <a:rPr lang="en-US" b="1" dirty="0" smtClean="0">
                <a:solidFill>
                  <a:srgbClr val="800000"/>
                </a:solidFill>
              </a:rPr>
              <a:t>	</a:t>
            </a:r>
            <a:r>
              <a:rPr lang="es-ES" b="1" dirty="0" smtClean="0">
                <a:solidFill>
                  <a:srgbClr val="800000"/>
                </a:solidFill>
              </a:rPr>
              <a:t>(</a:t>
            </a:r>
            <a:r>
              <a:rPr lang="es-ES" b="1" dirty="0">
                <a:solidFill>
                  <a:srgbClr val="800000"/>
                </a:solidFill>
              </a:rPr>
              <a:t>Comité de Políticas)</a:t>
            </a:r>
            <a:r>
              <a:rPr lang="en-US" b="1" dirty="0">
                <a:solidFill>
                  <a:srgbClr val="800000"/>
                </a:solidFill>
              </a:rPr>
              <a:t> </a:t>
            </a:r>
            <a:endParaRPr lang="en-US" b="1" dirty="0"/>
          </a:p>
          <a:p>
            <a:pPr marL="742950" lvl="1" indent="-285750">
              <a:buFont typeface="Wingdings" charset="2"/>
              <a:buChar char="²"/>
            </a:pPr>
            <a:endParaRPr lang="en-US" dirty="0"/>
          </a:p>
          <a:p>
            <a:pPr marL="285750" lvl="0" indent="-285750">
              <a:buFont typeface="Wingdings" charset="2"/>
              <a:buChar char="²"/>
            </a:pPr>
            <a:endParaRPr lang="en-US" b="1" dirty="0"/>
          </a:p>
        </p:txBody>
      </p:sp>
      <p:sp>
        <p:nvSpPr>
          <p:cNvPr id="5" name="TextBox 4"/>
          <p:cNvSpPr txBox="1"/>
          <p:nvPr/>
        </p:nvSpPr>
        <p:spPr>
          <a:xfrm>
            <a:off x="457199" y="4382121"/>
            <a:ext cx="5726215" cy="2708434"/>
          </a:xfrm>
          <a:prstGeom prst="rect">
            <a:avLst/>
          </a:prstGeom>
          <a:noFill/>
        </p:spPr>
        <p:txBody>
          <a:bodyPr wrap="square" rtlCol="0">
            <a:spAutoFit/>
          </a:bodyPr>
          <a:lstStyle/>
          <a:p>
            <a:pPr lvl="1"/>
            <a:r>
              <a:rPr lang="en-US" sz="2000" b="1" i="1" dirty="0" smtClean="0">
                <a:solidFill>
                  <a:schemeClr val="accent1">
                    <a:lumMod val="75000"/>
                  </a:schemeClr>
                </a:solidFill>
              </a:rPr>
              <a:t>	</a:t>
            </a:r>
            <a:r>
              <a:rPr lang="en-US" sz="1600" b="1" i="1" dirty="0" smtClean="0">
                <a:solidFill>
                  <a:schemeClr val="accent1">
                    <a:lumMod val="75000"/>
                  </a:schemeClr>
                </a:solidFill>
              </a:rPr>
              <a:t>{Photo by Blanca R. / </a:t>
            </a:r>
            <a:r>
              <a:rPr lang="en-US" sz="1600" b="1" i="1" dirty="0" smtClean="0">
                <a:solidFill>
                  <a:srgbClr val="800000"/>
                </a:solidFill>
              </a:rPr>
              <a:t>F</a:t>
            </a:r>
            <a:r>
              <a:rPr lang="es-ES" sz="1600" b="1" i="1" dirty="0" err="1" smtClean="0">
                <a:solidFill>
                  <a:srgbClr val="800000"/>
                </a:solidFill>
              </a:rPr>
              <a:t>oto</a:t>
            </a:r>
            <a:r>
              <a:rPr lang="es-ES" sz="1600" b="1" i="1" dirty="0" smtClean="0">
                <a:solidFill>
                  <a:srgbClr val="800000"/>
                </a:solidFill>
              </a:rPr>
              <a:t> de Blanca R.}</a:t>
            </a:r>
            <a:r>
              <a:rPr lang="en-US" sz="2000" b="1" dirty="0">
                <a:solidFill>
                  <a:srgbClr val="4F81BD"/>
                </a:solidFill>
              </a:rPr>
              <a:t>						</a:t>
            </a:r>
            <a:endParaRPr lang="en-US" sz="2000" b="1" dirty="0" smtClean="0">
              <a:solidFill>
                <a:srgbClr val="4F81BD"/>
              </a:solidFill>
            </a:endParaRPr>
          </a:p>
          <a:p>
            <a:pPr lvl="1"/>
            <a:r>
              <a:rPr lang="en-US" sz="2000" b="1" dirty="0"/>
              <a:t>New Introductions / </a:t>
            </a:r>
            <a:r>
              <a:rPr lang="es-ES" sz="2000" b="1" dirty="0">
                <a:solidFill>
                  <a:srgbClr val="800000"/>
                </a:solidFill>
              </a:rPr>
              <a:t>Nuevas presentaciones: </a:t>
            </a:r>
            <a:endParaRPr lang="es-ES" sz="2000" b="1" dirty="0" smtClean="0">
              <a:solidFill>
                <a:srgbClr val="800000"/>
              </a:solidFill>
            </a:endParaRPr>
          </a:p>
          <a:p>
            <a:pPr lvl="1"/>
            <a:r>
              <a:rPr lang="es-ES" sz="2000" b="1" dirty="0" smtClean="0">
                <a:solidFill>
                  <a:srgbClr val="800000"/>
                </a:solidFill>
              </a:rPr>
              <a:t>	</a:t>
            </a:r>
          </a:p>
          <a:p>
            <a:pPr lvl="1"/>
            <a:r>
              <a:rPr lang="en-US" b="1" i="1" dirty="0" smtClean="0"/>
              <a:t>	One </a:t>
            </a:r>
            <a:r>
              <a:rPr lang="en-US" b="1" i="1" dirty="0"/>
              <a:t>Day at a Time in Al-Anon (B-6) </a:t>
            </a:r>
            <a:endParaRPr lang="en-US" b="1" i="1" dirty="0"/>
          </a:p>
          <a:p>
            <a:r>
              <a:rPr lang="es-ES" dirty="0" smtClean="0"/>
              <a:t>		</a:t>
            </a:r>
            <a:r>
              <a:rPr lang="es-ES" dirty="0" smtClean="0"/>
              <a:t>		</a:t>
            </a:r>
            <a:r>
              <a:rPr lang="es-ES" b="1" i="1" dirty="0" smtClean="0">
                <a:solidFill>
                  <a:srgbClr val="800000"/>
                </a:solidFill>
              </a:rPr>
              <a:t>Un </a:t>
            </a:r>
            <a:r>
              <a:rPr lang="es-ES" b="1" i="1" dirty="0" smtClean="0">
                <a:solidFill>
                  <a:srgbClr val="800000"/>
                </a:solidFill>
              </a:rPr>
              <a:t>Día </a:t>
            </a:r>
            <a:r>
              <a:rPr lang="es-ES" b="1" i="1" dirty="0">
                <a:solidFill>
                  <a:srgbClr val="800000"/>
                </a:solidFill>
              </a:rPr>
              <a:t>a la </a:t>
            </a:r>
            <a:r>
              <a:rPr lang="es-ES" b="1" i="1" dirty="0" smtClean="0">
                <a:solidFill>
                  <a:srgbClr val="800000"/>
                </a:solidFill>
              </a:rPr>
              <a:t>Vez </a:t>
            </a:r>
            <a:r>
              <a:rPr lang="es-ES" b="1" i="1" dirty="0">
                <a:solidFill>
                  <a:srgbClr val="800000"/>
                </a:solidFill>
              </a:rPr>
              <a:t>en Al-</a:t>
            </a:r>
            <a:r>
              <a:rPr lang="es-ES" b="1" i="1" dirty="0" err="1">
                <a:solidFill>
                  <a:srgbClr val="800000"/>
                </a:solidFill>
              </a:rPr>
              <a:t>Anon</a:t>
            </a:r>
            <a:r>
              <a:rPr lang="es-ES" b="1" i="1" dirty="0">
                <a:solidFill>
                  <a:srgbClr val="800000"/>
                </a:solidFill>
              </a:rPr>
              <a:t> </a:t>
            </a:r>
            <a:r>
              <a:rPr lang="en-US" b="1" dirty="0" smtClean="0">
                <a:solidFill>
                  <a:srgbClr val="800000"/>
                </a:solidFill>
              </a:rPr>
              <a:t> </a:t>
            </a:r>
            <a:endParaRPr lang="en-US" b="1" i="1" dirty="0">
              <a:solidFill>
                <a:srgbClr val="800000"/>
              </a:solidFill>
            </a:endParaRPr>
          </a:p>
          <a:p>
            <a:r>
              <a:rPr lang="en-US" b="1" i="1" dirty="0">
                <a:solidFill>
                  <a:srgbClr val="800000"/>
                </a:solidFill>
              </a:rPr>
              <a:t>	</a:t>
            </a:r>
            <a:r>
              <a:rPr lang="en-US" b="1" i="1" dirty="0" smtClean="0">
                <a:solidFill>
                  <a:srgbClr val="800000"/>
                </a:solidFill>
              </a:rPr>
              <a:t>	</a:t>
            </a:r>
            <a:r>
              <a:rPr lang="en-US" b="1" i="1" dirty="0" smtClean="0"/>
              <a:t>The </a:t>
            </a:r>
            <a:r>
              <a:rPr lang="en-US" b="1" i="1" dirty="0"/>
              <a:t>Dilemma of the Alcoholic Marriage </a:t>
            </a:r>
            <a:r>
              <a:rPr lang="en-US" b="1" dirty="0"/>
              <a:t>(B-4)</a:t>
            </a:r>
            <a:r>
              <a:rPr lang="en-US" dirty="0"/>
              <a:t> </a:t>
            </a:r>
          </a:p>
          <a:p>
            <a:pPr lvl="0"/>
            <a:r>
              <a:rPr lang="es-ES" dirty="0" smtClean="0"/>
              <a:t>		</a:t>
            </a:r>
            <a:r>
              <a:rPr lang="es-ES" dirty="0" smtClean="0"/>
              <a:t>		</a:t>
            </a:r>
            <a:r>
              <a:rPr lang="es-ES" b="1" i="1" dirty="0" smtClean="0">
                <a:solidFill>
                  <a:srgbClr val="800000"/>
                </a:solidFill>
              </a:rPr>
              <a:t>El </a:t>
            </a:r>
            <a:r>
              <a:rPr lang="es-ES" b="1" i="1" dirty="0" smtClean="0">
                <a:solidFill>
                  <a:srgbClr val="800000"/>
                </a:solidFill>
              </a:rPr>
              <a:t>Dilema </a:t>
            </a:r>
            <a:r>
              <a:rPr lang="es-ES" b="1" i="1" dirty="0">
                <a:solidFill>
                  <a:srgbClr val="800000"/>
                </a:solidFill>
              </a:rPr>
              <a:t>del </a:t>
            </a:r>
            <a:r>
              <a:rPr lang="es-ES" b="1" i="1" dirty="0" smtClean="0">
                <a:solidFill>
                  <a:srgbClr val="800000"/>
                </a:solidFill>
              </a:rPr>
              <a:t>Matrimonio Alcohólico </a:t>
            </a:r>
            <a:endParaRPr lang="en-US" b="1" dirty="0">
              <a:solidFill>
                <a:srgbClr val="800000"/>
              </a:solidFill>
            </a:endParaRPr>
          </a:p>
          <a:p>
            <a:r>
              <a:rPr lang="en-US" b="1" i="1" dirty="0"/>
              <a:t> </a:t>
            </a:r>
          </a:p>
        </p:txBody>
      </p:sp>
    </p:spTree>
    <p:extLst>
      <p:ext uri="{BB962C8B-B14F-4D97-AF65-F5344CB8AC3E}">
        <p14:creationId xmlns:p14="http://schemas.microsoft.com/office/powerpoint/2010/main" val="454988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accent1">
                    <a:lumMod val="75000"/>
                  </a:schemeClr>
                </a:solidFill>
                <a:latin typeface="Arial Black"/>
                <a:cs typeface="Arial Black"/>
              </a:rPr>
              <a:t>Any Questions?</a:t>
            </a:r>
            <a:br>
              <a:rPr lang="en-US" sz="3200" dirty="0" smtClean="0">
                <a:solidFill>
                  <a:schemeClr val="accent1">
                    <a:lumMod val="75000"/>
                  </a:schemeClr>
                </a:solidFill>
                <a:latin typeface="Arial Black"/>
                <a:cs typeface="Arial Black"/>
              </a:rPr>
            </a:br>
            <a:r>
              <a:rPr lang="es-ES" sz="3600" b="1" dirty="0" smtClean="0">
                <a:solidFill>
                  <a:srgbClr val="800000"/>
                </a:solidFill>
                <a:latin typeface="Arial"/>
                <a:cs typeface="Arial"/>
              </a:rPr>
              <a:t>¿</a:t>
            </a:r>
            <a:r>
              <a:rPr lang="es-ES" sz="3600" b="1" dirty="0">
                <a:solidFill>
                  <a:srgbClr val="800000"/>
                </a:solidFill>
                <a:latin typeface="Arial"/>
                <a:cs typeface="Arial"/>
              </a:rPr>
              <a:t>Alguna pregunta?</a:t>
            </a:r>
            <a:endParaRPr lang="en-US" sz="3600" b="1" dirty="0">
              <a:solidFill>
                <a:srgbClr val="800000"/>
              </a:solidFill>
              <a:latin typeface="Arial"/>
              <a:cs typeface="Arial"/>
            </a:endParaRPr>
          </a:p>
        </p:txBody>
      </p:sp>
      <p:sp>
        <p:nvSpPr>
          <p:cNvPr id="3" name="Content Placeholder 2"/>
          <p:cNvSpPr>
            <a:spLocks noGrp="1"/>
          </p:cNvSpPr>
          <p:nvPr>
            <p:ph idx="1"/>
          </p:nvPr>
        </p:nvSpPr>
        <p:spPr>
          <a:xfrm>
            <a:off x="1023636" y="1600200"/>
            <a:ext cx="7032754" cy="4525963"/>
          </a:xfrm>
        </p:spPr>
        <p:txBody>
          <a:bodyPr>
            <a:normAutofit lnSpcReduction="10000"/>
          </a:bodyPr>
          <a:lstStyle/>
          <a:p>
            <a:pPr marL="0" lvl="3" indent="0" algn="ctr">
              <a:buNone/>
            </a:pPr>
            <a:endParaRPr lang="en-US" sz="2800" dirty="0" smtClean="0"/>
          </a:p>
          <a:p>
            <a:pPr marL="0" lvl="3" indent="0" algn="ctr">
              <a:buNone/>
            </a:pPr>
            <a:r>
              <a:rPr lang="en-US" sz="2400" b="1" dirty="0" smtClean="0">
                <a:solidFill>
                  <a:srgbClr val="254061"/>
                </a:solidFill>
              </a:rPr>
              <a:t>Before continuing,</a:t>
            </a:r>
            <a:r>
              <a:rPr lang="en-US" sz="2400" b="1" dirty="0">
                <a:solidFill>
                  <a:srgbClr val="254061"/>
                </a:solidFill>
              </a:rPr>
              <a:t> </a:t>
            </a:r>
            <a:r>
              <a:rPr lang="en-US" sz="2400" b="1" dirty="0" smtClean="0">
                <a:solidFill>
                  <a:srgbClr val="254061"/>
                </a:solidFill>
              </a:rPr>
              <a:t>let’s take </a:t>
            </a:r>
          </a:p>
          <a:p>
            <a:pPr marL="0" lvl="3" indent="0" algn="ctr">
              <a:buNone/>
            </a:pPr>
            <a:r>
              <a:rPr lang="en-US" sz="2400" b="1" dirty="0" smtClean="0">
                <a:solidFill>
                  <a:srgbClr val="254061"/>
                </a:solidFill>
              </a:rPr>
              <a:t>a few minutes for questions. </a:t>
            </a:r>
          </a:p>
          <a:p>
            <a:pPr marL="0" lvl="3" indent="0" algn="ctr">
              <a:buNone/>
            </a:pPr>
            <a:r>
              <a:rPr lang="en-US" sz="2400" b="1" dirty="0" smtClean="0">
                <a:solidFill>
                  <a:srgbClr val="800000"/>
                </a:solidFill>
              </a:rPr>
              <a:t>Antes de </a:t>
            </a:r>
            <a:r>
              <a:rPr lang="en-US" sz="2400" b="1" dirty="0" err="1" smtClean="0">
                <a:solidFill>
                  <a:srgbClr val="800000"/>
                </a:solidFill>
              </a:rPr>
              <a:t>continuar</a:t>
            </a:r>
            <a:r>
              <a:rPr lang="en-US" sz="2400" b="1" dirty="0" smtClean="0">
                <a:solidFill>
                  <a:srgbClr val="800000"/>
                </a:solidFill>
              </a:rPr>
              <a:t>, </a:t>
            </a:r>
            <a:r>
              <a:rPr lang="en-US" sz="2400" b="1" dirty="0" err="1" smtClean="0">
                <a:solidFill>
                  <a:srgbClr val="800000"/>
                </a:solidFill>
              </a:rPr>
              <a:t>dediquemos</a:t>
            </a:r>
            <a:r>
              <a:rPr lang="en-US" sz="2400" b="1" dirty="0" smtClean="0">
                <a:solidFill>
                  <a:srgbClr val="800000"/>
                </a:solidFill>
              </a:rPr>
              <a:t> </a:t>
            </a:r>
          </a:p>
          <a:p>
            <a:pPr marL="0" lvl="3" indent="0" algn="ctr">
              <a:buNone/>
            </a:pPr>
            <a:r>
              <a:rPr lang="en-US" sz="2400" b="1" dirty="0" err="1" smtClean="0">
                <a:solidFill>
                  <a:srgbClr val="800000"/>
                </a:solidFill>
              </a:rPr>
              <a:t>unos</a:t>
            </a:r>
            <a:r>
              <a:rPr lang="en-US" sz="2400" b="1" dirty="0" smtClean="0">
                <a:solidFill>
                  <a:srgbClr val="800000"/>
                </a:solidFill>
              </a:rPr>
              <a:t> </a:t>
            </a:r>
            <a:r>
              <a:rPr lang="en-US" sz="2400" b="1" dirty="0" err="1" smtClean="0">
                <a:solidFill>
                  <a:srgbClr val="800000"/>
                </a:solidFill>
              </a:rPr>
              <a:t>minutos</a:t>
            </a:r>
            <a:r>
              <a:rPr lang="en-US" sz="2400" b="1" dirty="0" smtClean="0">
                <a:solidFill>
                  <a:srgbClr val="800000"/>
                </a:solidFill>
              </a:rPr>
              <a:t> a </a:t>
            </a:r>
            <a:r>
              <a:rPr lang="en-US" sz="2400" b="1" dirty="0" err="1" smtClean="0">
                <a:solidFill>
                  <a:srgbClr val="800000"/>
                </a:solidFill>
              </a:rPr>
              <a:t>las</a:t>
            </a:r>
            <a:r>
              <a:rPr lang="en-US" sz="2400" b="1" dirty="0" smtClean="0">
                <a:solidFill>
                  <a:srgbClr val="800000"/>
                </a:solidFill>
              </a:rPr>
              <a:t> </a:t>
            </a:r>
            <a:r>
              <a:rPr lang="en-US" sz="2400" b="1" dirty="0" err="1" smtClean="0">
                <a:solidFill>
                  <a:srgbClr val="800000"/>
                </a:solidFill>
              </a:rPr>
              <a:t>preguntas</a:t>
            </a:r>
            <a:r>
              <a:rPr lang="en-US" sz="2400" b="1" dirty="0" smtClean="0">
                <a:solidFill>
                  <a:srgbClr val="800000"/>
                </a:solidFill>
              </a:rPr>
              <a:t>.</a:t>
            </a:r>
          </a:p>
          <a:p>
            <a:pPr marL="0" lvl="3" indent="0" algn="ctr">
              <a:buNone/>
            </a:pPr>
            <a:endParaRPr lang="en-US" sz="2800" i="1" dirty="0" smtClean="0"/>
          </a:p>
          <a:p>
            <a:pPr marL="0" lvl="3" indent="0" algn="ctr">
              <a:buNone/>
            </a:pPr>
            <a:r>
              <a:rPr lang="en-US" sz="2400" b="1" i="1" dirty="0" smtClean="0">
                <a:solidFill>
                  <a:srgbClr val="254061"/>
                </a:solidFill>
              </a:rPr>
              <a:t>Please use the raised hand </a:t>
            </a:r>
          </a:p>
          <a:p>
            <a:pPr marL="0" lvl="3" indent="0" algn="ctr">
              <a:buNone/>
            </a:pPr>
            <a:r>
              <a:rPr lang="en-US" sz="2400" b="1" i="1" dirty="0" smtClean="0">
                <a:solidFill>
                  <a:srgbClr val="254061"/>
                </a:solidFill>
              </a:rPr>
              <a:t>function in the chat.</a:t>
            </a:r>
          </a:p>
          <a:p>
            <a:pPr marL="0" lvl="3" indent="0" algn="ctr">
              <a:buNone/>
            </a:pPr>
            <a:r>
              <a:rPr lang="es-ES" sz="2400" b="1" i="1" dirty="0">
                <a:solidFill>
                  <a:srgbClr val="800000"/>
                </a:solidFill>
              </a:rPr>
              <a:t>Miembros españoles, por favor </a:t>
            </a:r>
            <a:endParaRPr lang="es-ES" sz="2400" b="1" i="1" dirty="0" smtClean="0">
              <a:solidFill>
                <a:srgbClr val="800000"/>
              </a:solidFill>
            </a:endParaRPr>
          </a:p>
          <a:p>
            <a:pPr marL="0" lvl="3" indent="0" algn="ctr">
              <a:buNone/>
            </a:pPr>
            <a:r>
              <a:rPr lang="es-ES" sz="2400" b="1" i="1" dirty="0" smtClean="0">
                <a:solidFill>
                  <a:srgbClr val="800000"/>
                </a:solidFill>
              </a:rPr>
              <a:t>escriba </a:t>
            </a:r>
            <a:r>
              <a:rPr lang="es-ES" sz="2400" b="1" i="1" dirty="0">
                <a:solidFill>
                  <a:srgbClr val="800000"/>
                </a:solidFill>
              </a:rPr>
              <a:t>sus preguntas en el chat</a:t>
            </a:r>
            <a:r>
              <a:rPr lang="en-US" sz="2400" b="1" i="1" dirty="0">
                <a:solidFill>
                  <a:srgbClr val="800000"/>
                </a:solidFill>
              </a:rPr>
              <a:t> </a:t>
            </a:r>
            <a:endParaRPr lang="en-US" b="1" i="1" dirty="0" smtClean="0">
              <a:solidFill>
                <a:srgbClr val="800000"/>
              </a:solidFill>
            </a:endParaRPr>
          </a:p>
          <a:p>
            <a:endParaRPr lang="en-US" dirty="0"/>
          </a:p>
          <a:p>
            <a:endParaRPr lang="en-US" dirty="0" smtClean="0"/>
          </a:p>
          <a:p>
            <a:endParaRPr lang="en-US" dirty="0"/>
          </a:p>
        </p:txBody>
      </p:sp>
      <p:pic>
        <p:nvPicPr>
          <p:cNvPr id="7" name="Picture 6" descr="AA0538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47" y="881791"/>
            <a:ext cx="2939574" cy="5244372"/>
          </a:xfrm>
          <a:prstGeom prst="rect">
            <a:avLst/>
          </a:prstGeom>
        </p:spPr>
      </p:pic>
      <p:pic>
        <p:nvPicPr>
          <p:cNvPr id="15" name="Picture 14" descr="j03088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700" y="5068805"/>
            <a:ext cx="1816100" cy="1257300"/>
          </a:xfrm>
          <a:prstGeom prst="rect">
            <a:avLst/>
          </a:prstGeom>
        </p:spPr>
      </p:pic>
    </p:spTree>
    <p:extLst>
      <p:ext uri="{BB962C8B-B14F-4D97-AF65-F5344CB8AC3E}">
        <p14:creationId xmlns:p14="http://schemas.microsoft.com/office/powerpoint/2010/main" val="3135035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b="1" dirty="0" smtClean="0">
                <a:solidFill>
                  <a:schemeClr val="accent3">
                    <a:lumMod val="50000"/>
                  </a:schemeClr>
                </a:solidFill>
                <a:cs typeface="Avenir Book"/>
              </a:rPr>
              <a:t>Two Minute </a:t>
            </a:r>
            <a:r>
              <a:rPr lang="en-US" sz="3600" b="1" dirty="0" smtClean="0">
                <a:solidFill>
                  <a:schemeClr val="accent3">
                    <a:lumMod val="50000"/>
                  </a:schemeClr>
                </a:solidFill>
                <a:cs typeface="Avenir Book"/>
              </a:rPr>
              <a:t>Break</a:t>
            </a:r>
            <a:br>
              <a:rPr lang="en-US" sz="3600" b="1" dirty="0" smtClean="0">
                <a:solidFill>
                  <a:schemeClr val="accent3">
                    <a:lumMod val="50000"/>
                  </a:schemeClr>
                </a:solidFill>
                <a:cs typeface="Avenir Book"/>
              </a:rPr>
            </a:br>
            <a:r>
              <a:rPr lang="es-ES" sz="3600" dirty="0">
                <a:solidFill>
                  <a:srgbClr val="800000"/>
                </a:solidFill>
                <a:cs typeface="Avenir Book"/>
              </a:rPr>
              <a:t>Descanso de </a:t>
            </a:r>
            <a:r>
              <a:rPr lang="es-ES" sz="3600" dirty="0" smtClean="0">
                <a:solidFill>
                  <a:srgbClr val="800000"/>
                </a:solidFill>
                <a:cs typeface="Avenir Book"/>
              </a:rPr>
              <a:t>Dos </a:t>
            </a:r>
            <a:r>
              <a:rPr lang="es-ES" sz="3600" dirty="0">
                <a:solidFill>
                  <a:srgbClr val="800000"/>
                </a:solidFill>
                <a:cs typeface="Avenir Book"/>
              </a:rPr>
              <a:t>M</a:t>
            </a:r>
            <a:r>
              <a:rPr lang="es-ES" sz="3600" dirty="0" smtClean="0">
                <a:solidFill>
                  <a:srgbClr val="800000"/>
                </a:solidFill>
                <a:cs typeface="Avenir Book"/>
              </a:rPr>
              <a:t>inutos</a:t>
            </a:r>
            <a:r>
              <a:rPr lang="en-US" sz="3600" dirty="0" smtClean="0">
                <a:solidFill>
                  <a:srgbClr val="800000"/>
                </a:solidFill>
                <a:cs typeface="Avenir Book"/>
              </a:rPr>
              <a:t> </a:t>
            </a:r>
            <a:endParaRPr lang="en-US" sz="3600" dirty="0">
              <a:solidFill>
                <a:srgbClr val="800000"/>
              </a:solidFill>
              <a:cs typeface="Avenir Book"/>
            </a:endParaRPr>
          </a:p>
        </p:txBody>
      </p:sp>
      <p:sp>
        <p:nvSpPr>
          <p:cNvPr id="4" name="TextBox 3"/>
          <p:cNvSpPr txBox="1"/>
          <p:nvPr/>
        </p:nvSpPr>
        <p:spPr>
          <a:xfrm>
            <a:off x="3900528" y="6069756"/>
            <a:ext cx="3608525" cy="369332"/>
          </a:xfrm>
          <a:prstGeom prst="rect">
            <a:avLst/>
          </a:prstGeom>
          <a:noFill/>
        </p:spPr>
        <p:txBody>
          <a:bodyPr wrap="square" rtlCol="0">
            <a:spAutoFit/>
          </a:bodyPr>
          <a:lstStyle/>
          <a:p>
            <a:r>
              <a:rPr lang="en-US" b="1" i="1" dirty="0" smtClean="0">
                <a:solidFill>
                  <a:srgbClr val="4F81BD"/>
                </a:solidFill>
              </a:rPr>
              <a:t>	</a:t>
            </a:r>
            <a:r>
              <a:rPr lang="en-US" sz="1600" b="1" i="1" dirty="0" smtClean="0">
                <a:solidFill>
                  <a:schemeClr val="accent3">
                    <a:lumMod val="50000"/>
                  </a:schemeClr>
                </a:solidFill>
              </a:rPr>
              <a:t>Photo by </a:t>
            </a:r>
            <a:r>
              <a:rPr lang="en-US" sz="1600" b="1" i="1" dirty="0" err="1" smtClean="0">
                <a:solidFill>
                  <a:schemeClr val="accent3">
                    <a:lumMod val="50000"/>
                  </a:schemeClr>
                </a:solidFill>
              </a:rPr>
              <a:t>Debbe</a:t>
            </a:r>
            <a:r>
              <a:rPr lang="en-US" sz="1600" b="1" i="1" dirty="0">
                <a:solidFill>
                  <a:schemeClr val="accent3">
                    <a:lumMod val="50000"/>
                  </a:schemeClr>
                </a:solidFill>
              </a:rPr>
              <a:t> </a:t>
            </a:r>
            <a:r>
              <a:rPr lang="en-US" sz="1600" b="1" dirty="0">
                <a:solidFill>
                  <a:schemeClr val="accent3">
                    <a:lumMod val="50000"/>
                  </a:schemeClr>
                </a:solidFill>
              </a:rPr>
              <a:t> </a:t>
            </a:r>
            <a:r>
              <a:rPr lang="en-US" sz="1600" b="1" dirty="0" smtClean="0">
                <a:solidFill>
                  <a:schemeClr val="accent3">
                    <a:lumMod val="50000"/>
                  </a:schemeClr>
                </a:solidFill>
              </a:rPr>
              <a:t>/   </a:t>
            </a:r>
            <a:r>
              <a:rPr lang="en-US" sz="1600" b="1" i="1" dirty="0" smtClean="0">
                <a:solidFill>
                  <a:srgbClr val="800000"/>
                </a:solidFill>
              </a:rPr>
              <a:t>F</a:t>
            </a:r>
            <a:r>
              <a:rPr lang="es-ES" sz="1600" b="1" i="1" dirty="0" err="1" smtClean="0">
                <a:solidFill>
                  <a:srgbClr val="800000"/>
                </a:solidFill>
              </a:rPr>
              <a:t>oto</a:t>
            </a:r>
            <a:r>
              <a:rPr lang="es-ES" sz="1600" b="1" i="1" dirty="0" smtClean="0">
                <a:solidFill>
                  <a:srgbClr val="800000"/>
                </a:solidFill>
              </a:rPr>
              <a:t> de </a:t>
            </a:r>
            <a:r>
              <a:rPr lang="es-ES" sz="1600" b="1" i="1" dirty="0" err="1" smtClean="0">
                <a:solidFill>
                  <a:srgbClr val="800000"/>
                </a:solidFill>
              </a:rPr>
              <a:t>Debbe</a:t>
            </a:r>
            <a:endParaRPr lang="en-US" b="1" dirty="0">
              <a:solidFill>
                <a:srgbClr val="4F81BD"/>
              </a:solidFill>
            </a:endParaRPr>
          </a:p>
        </p:txBody>
      </p:sp>
      <p:pic>
        <p:nvPicPr>
          <p:cNvPr id="5" name="Picture 4" descr="IMG_20200809_110757_Debb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923" y="1537463"/>
            <a:ext cx="6330823" cy="4532293"/>
          </a:xfrm>
          <a:prstGeom prst="rect">
            <a:avLst/>
          </a:prstGeom>
        </p:spPr>
      </p:pic>
    </p:spTree>
    <p:extLst>
      <p:ext uri="{BB962C8B-B14F-4D97-AF65-F5344CB8AC3E}">
        <p14:creationId xmlns:p14="http://schemas.microsoft.com/office/powerpoint/2010/main" val="765201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b="1" dirty="0" smtClean="0">
                <a:solidFill>
                  <a:schemeClr val="accent1">
                    <a:lumMod val="50000"/>
                  </a:schemeClr>
                </a:solidFill>
                <a:latin typeface="Arial"/>
                <a:cs typeface="Arial"/>
              </a:rPr>
              <a:t>Assembling Love Gifts at my Kitchen Table</a:t>
            </a:r>
            <a:r>
              <a:rPr lang="en-US" sz="3100" b="1" dirty="0" smtClean="0">
                <a:solidFill>
                  <a:schemeClr val="accent1">
                    <a:lumMod val="50000"/>
                  </a:schemeClr>
                </a:solidFill>
                <a:latin typeface="Arial"/>
                <a:cs typeface="Arial"/>
              </a:rPr>
              <a:t/>
            </a:r>
            <a:br>
              <a:rPr lang="en-US" sz="3100" b="1" dirty="0" smtClean="0">
                <a:solidFill>
                  <a:schemeClr val="accent1">
                    <a:lumMod val="50000"/>
                  </a:schemeClr>
                </a:solidFill>
                <a:latin typeface="Arial"/>
                <a:cs typeface="Arial"/>
              </a:rPr>
            </a:br>
            <a:r>
              <a:rPr lang="es-ES" sz="2700" b="1" dirty="0">
                <a:solidFill>
                  <a:srgbClr val="800000"/>
                </a:solidFill>
                <a:latin typeface="Arial"/>
                <a:cs typeface="Arial"/>
              </a:rPr>
              <a:t>Armar </a:t>
            </a:r>
            <a:r>
              <a:rPr lang="es-ES" sz="2700" b="1" dirty="0" smtClean="0">
                <a:solidFill>
                  <a:srgbClr val="800000"/>
                </a:solidFill>
                <a:latin typeface="Arial"/>
                <a:cs typeface="Arial"/>
              </a:rPr>
              <a:t>Regalos </a:t>
            </a:r>
            <a:r>
              <a:rPr lang="es-ES" sz="2700" b="1" dirty="0">
                <a:solidFill>
                  <a:srgbClr val="800000"/>
                </a:solidFill>
                <a:latin typeface="Arial"/>
                <a:cs typeface="Arial"/>
              </a:rPr>
              <a:t>de </a:t>
            </a:r>
            <a:r>
              <a:rPr lang="es-ES" sz="2700" b="1" dirty="0" smtClean="0">
                <a:solidFill>
                  <a:srgbClr val="800000"/>
                </a:solidFill>
                <a:latin typeface="Arial"/>
                <a:cs typeface="Arial"/>
              </a:rPr>
              <a:t>Amor </a:t>
            </a:r>
            <a:r>
              <a:rPr lang="es-ES" sz="2700" b="1" dirty="0">
                <a:solidFill>
                  <a:srgbClr val="800000"/>
                </a:solidFill>
                <a:latin typeface="Arial"/>
                <a:cs typeface="Arial"/>
              </a:rPr>
              <a:t>en la </a:t>
            </a:r>
            <a:r>
              <a:rPr lang="es-ES" sz="2700" b="1" dirty="0" smtClean="0">
                <a:solidFill>
                  <a:srgbClr val="800000"/>
                </a:solidFill>
                <a:latin typeface="Arial"/>
                <a:cs typeface="Arial"/>
              </a:rPr>
              <a:t>Mesa </a:t>
            </a:r>
            <a:r>
              <a:rPr lang="es-ES" sz="2700" b="1" dirty="0">
                <a:solidFill>
                  <a:srgbClr val="800000"/>
                </a:solidFill>
                <a:latin typeface="Arial"/>
                <a:cs typeface="Arial"/>
              </a:rPr>
              <a:t>de mi </a:t>
            </a:r>
            <a:r>
              <a:rPr lang="es-ES" sz="2700" b="1" dirty="0" smtClean="0">
                <a:solidFill>
                  <a:srgbClr val="800000"/>
                </a:solidFill>
                <a:latin typeface="Arial"/>
                <a:cs typeface="Arial"/>
              </a:rPr>
              <a:t>Cocina</a:t>
            </a:r>
            <a:r>
              <a:rPr lang="es-ES" sz="2700" b="1" dirty="0">
                <a:solidFill>
                  <a:srgbClr val="800000"/>
                </a:solidFill>
                <a:latin typeface="Arial"/>
                <a:cs typeface="Arial"/>
              </a:rPr>
              <a:t/>
            </a:r>
            <a:br>
              <a:rPr lang="es-ES" sz="2700" b="1" dirty="0">
                <a:solidFill>
                  <a:srgbClr val="800000"/>
                </a:solidFill>
                <a:latin typeface="Arial"/>
                <a:cs typeface="Arial"/>
              </a:rPr>
            </a:br>
            <a:endParaRPr lang="en-US" sz="2700" b="1" dirty="0">
              <a:solidFill>
                <a:schemeClr val="accent1">
                  <a:lumMod val="50000"/>
                </a:schemeClr>
              </a:solidFill>
              <a:latin typeface="Arial"/>
              <a:cs typeface="Arial"/>
            </a:endParaRPr>
          </a:p>
        </p:txBody>
      </p:sp>
      <p:sp>
        <p:nvSpPr>
          <p:cNvPr id="3" name="Text Placeholder 2"/>
          <p:cNvSpPr>
            <a:spLocks noGrp="1"/>
          </p:cNvSpPr>
          <p:nvPr>
            <p:ph type="body" idx="1"/>
          </p:nvPr>
        </p:nvSpPr>
        <p:spPr>
          <a:xfrm>
            <a:off x="750376" y="1417638"/>
            <a:ext cx="3001502" cy="117475"/>
          </a:xfrm>
        </p:spPr>
        <p:txBody>
          <a:bodyPr>
            <a:normAutofit fontScale="25000" lnSpcReduction="20000"/>
          </a:bodyPr>
          <a:lstStyle/>
          <a:p>
            <a:r>
              <a:rPr lang="en-US" sz="8000" dirty="0" smtClean="0">
                <a:solidFill>
                  <a:srgbClr val="800000"/>
                </a:solidFill>
              </a:rPr>
              <a:t> </a:t>
            </a:r>
            <a:endParaRPr lang="en-US" sz="8000" dirty="0">
              <a:solidFill>
                <a:srgbClr val="800000"/>
              </a:solidFill>
            </a:endParaRPr>
          </a:p>
          <a:p>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6" descr="IMG_20210414_111012.jpg"/>
          <p:cNvPicPr>
            <a:picLocks noGrp="1" noChangeAspect="1"/>
          </p:cNvPicPr>
          <p:nvPr>
            <p:ph sz="quarter" idx="4"/>
          </p:nvPr>
        </p:nvPicPr>
        <p:blipFill>
          <a:blip r:embed="rId3">
            <a:extLst>
              <a:ext uri="{28A0092B-C50C-407E-A947-70E740481C1C}">
                <a14:useLocalDpi xmlns:a14="http://schemas.microsoft.com/office/drawing/2010/main" val="0"/>
              </a:ext>
            </a:extLst>
          </a:blip>
          <a:srcRect t="13340" b="13340"/>
          <a:stretch>
            <a:fillRect/>
          </a:stretch>
        </p:blipFill>
        <p:spPr>
          <a:xfrm>
            <a:off x="4645025" y="1535112"/>
            <a:ext cx="4041775" cy="4351897"/>
          </a:xfrm>
        </p:spPr>
      </p:pic>
      <p:sp>
        <p:nvSpPr>
          <p:cNvPr id="15" name="Content Placeholder 14"/>
          <p:cNvSpPr>
            <a:spLocks noGrp="1"/>
          </p:cNvSpPr>
          <p:nvPr>
            <p:ph sz="half" idx="2"/>
          </p:nvPr>
        </p:nvSpPr>
        <p:spPr>
          <a:xfrm>
            <a:off x="457200" y="1535113"/>
            <a:ext cx="4040188" cy="4591050"/>
          </a:xfrm>
        </p:spPr>
        <p:txBody>
          <a:bodyPr>
            <a:normAutofit fontScale="92500" lnSpcReduction="10000"/>
          </a:bodyPr>
          <a:lstStyle/>
          <a:p>
            <a:r>
              <a:rPr lang="en-US" sz="2000" b="1" dirty="0" smtClean="0">
                <a:solidFill>
                  <a:schemeClr val="accent1">
                    <a:lumMod val="50000"/>
                  </a:schemeClr>
                </a:solidFill>
              </a:rPr>
              <a:t>Postcard from New York South</a:t>
            </a:r>
          </a:p>
          <a:p>
            <a:pPr marL="457200" lvl="1" indent="0">
              <a:buNone/>
            </a:pPr>
            <a:r>
              <a:rPr lang="es-ES" sz="1900" b="1" dirty="0" smtClean="0">
                <a:solidFill>
                  <a:srgbClr val="800000"/>
                </a:solidFill>
              </a:rPr>
              <a:t>	Postal </a:t>
            </a:r>
            <a:r>
              <a:rPr lang="es-ES" sz="1900" b="1" dirty="0">
                <a:solidFill>
                  <a:srgbClr val="800000"/>
                </a:solidFill>
              </a:rPr>
              <a:t>del </a:t>
            </a:r>
            <a:r>
              <a:rPr lang="es-ES" sz="1900" b="1" dirty="0" smtClean="0">
                <a:solidFill>
                  <a:srgbClr val="800000"/>
                </a:solidFill>
              </a:rPr>
              <a:t>Sur </a:t>
            </a:r>
            <a:r>
              <a:rPr lang="es-ES" sz="1900" b="1" dirty="0">
                <a:solidFill>
                  <a:srgbClr val="800000"/>
                </a:solidFill>
              </a:rPr>
              <a:t>de </a:t>
            </a:r>
            <a:r>
              <a:rPr lang="es-ES" sz="1900" b="1" dirty="0" smtClean="0">
                <a:solidFill>
                  <a:srgbClr val="800000"/>
                </a:solidFill>
              </a:rPr>
              <a:t>Nueva York</a:t>
            </a:r>
            <a:endParaRPr lang="en-US" sz="1900" b="1" dirty="0" smtClean="0">
              <a:solidFill>
                <a:srgbClr val="800000"/>
              </a:solidFill>
            </a:endParaRPr>
          </a:p>
          <a:p>
            <a:r>
              <a:rPr lang="es-ES" sz="2000" b="1" dirty="0" err="1" smtClean="0">
                <a:solidFill>
                  <a:schemeClr val="accent1">
                    <a:lumMod val="50000"/>
                  </a:schemeClr>
                </a:solidFill>
              </a:rPr>
              <a:t>Postcard</a:t>
            </a:r>
            <a:r>
              <a:rPr lang="es-ES" sz="2000" b="1" dirty="0" smtClean="0">
                <a:solidFill>
                  <a:schemeClr val="accent1">
                    <a:lumMod val="50000"/>
                  </a:schemeClr>
                </a:solidFill>
              </a:rPr>
              <a:t> </a:t>
            </a:r>
            <a:r>
              <a:rPr lang="es-ES" sz="2000" b="1" dirty="0" err="1" smtClean="0">
                <a:solidFill>
                  <a:schemeClr val="accent1">
                    <a:lumMod val="50000"/>
                  </a:schemeClr>
                </a:solidFill>
              </a:rPr>
              <a:t>from</a:t>
            </a:r>
            <a:r>
              <a:rPr lang="es-ES" sz="2000" b="1" dirty="0" smtClean="0">
                <a:solidFill>
                  <a:schemeClr val="accent1">
                    <a:lumMod val="50000"/>
                  </a:schemeClr>
                </a:solidFill>
              </a:rPr>
              <a:t> </a:t>
            </a:r>
            <a:r>
              <a:rPr lang="es-ES" sz="2000" b="1" dirty="0" err="1" smtClean="0">
                <a:solidFill>
                  <a:schemeClr val="accent1">
                    <a:lumMod val="50000"/>
                  </a:schemeClr>
                </a:solidFill>
              </a:rPr>
              <a:t>Spanish</a:t>
            </a:r>
            <a:r>
              <a:rPr lang="es-ES" sz="2000" b="1" dirty="0" smtClean="0">
                <a:solidFill>
                  <a:schemeClr val="accent1">
                    <a:lumMod val="50000"/>
                  </a:schemeClr>
                </a:solidFill>
              </a:rPr>
              <a:t> </a:t>
            </a:r>
            <a:r>
              <a:rPr lang="es-ES" sz="2000" b="1" dirty="0" err="1" smtClean="0">
                <a:solidFill>
                  <a:schemeClr val="accent1">
                    <a:lumMod val="50000"/>
                  </a:schemeClr>
                </a:solidFill>
              </a:rPr>
              <a:t>Group</a:t>
            </a:r>
            <a:endParaRPr lang="es-ES" sz="2000" b="1" dirty="0" smtClean="0">
              <a:solidFill>
                <a:schemeClr val="accent1">
                  <a:lumMod val="50000"/>
                </a:schemeClr>
              </a:solidFill>
            </a:endParaRPr>
          </a:p>
          <a:p>
            <a:pPr marL="0" indent="0">
              <a:buNone/>
            </a:pPr>
            <a:r>
              <a:rPr lang="es-ES" sz="2000" b="1" dirty="0" smtClean="0">
                <a:solidFill>
                  <a:srgbClr val="800000"/>
                </a:solidFill>
              </a:rPr>
              <a:t>		Postal </a:t>
            </a:r>
            <a:r>
              <a:rPr lang="es-ES" sz="2000" b="1" dirty="0">
                <a:solidFill>
                  <a:srgbClr val="800000"/>
                </a:solidFill>
              </a:rPr>
              <a:t>de Solo Por Hoy </a:t>
            </a:r>
            <a:endParaRPr lang="en-US" sz="2000" b="1" dirty="0" smtClean="0">
              <a:solidFill>
                <a:srgbClr val="800000"/>
              </a:solidFill>
            </a:endParaRPr>
          </a:p>
          <a:p>
            <a:r>
              <a:rPr lang="en-US" sz="2000" b="1" dirty="0" smtClean="0">
                <a:solidFill>
                  <a:srgbClr val="254061"/>
                </a:solidFill>
              </a:rPr>
              <a:t>Bookmarks from Suffolk groups and Districts 4, 5, 6</a:t>
            </a:r>
          </a:p>
          <a:p>
            <a:pPr marL="0" indent="0">
              <a:buNone/>
            </a:pPr>
            <a:r>
              <a:rPr lang="es-ES" sz="2000" b="1" dirty="0" smtClean="0">
                <a:solidFill>
                  <a:srgbClr val="800000"/>
                </a:solidFill>
              </a:rPr>
              <a:t>		Marcadores </a:t>
            </a:r>
            <a:r>
              <a:rPr lang="es-ES" sz="2000" b="1" dirty="0">
                <a:solidFill>
                  <a:srgbClr val="800000"/>
                </a:solidFill>
              </a:rPr>
              <a:t>de </a:t>
            </a:r>
            <a:r>
              <a:rPr lang="es-ES" sz="2000" b="1" dirty="0" smtClean="0">
                <a:solidFill>
                  <a:srgbClr val="800000"/>
                </a:solidFill>
              </a:rPr>
              <a:t>grupos</a:t>
            </a:r>
            <a:r>
              <a:rPr lang="en-US" sz="2000" b="1" dirty="0" smtClean="0">
                <a:solidFill>
                  <a:srgbClr val="800000"/>
                </a:solidFill>
              </a:rPr>
              <a:t> </a:t>
            </a:r>
            <a:r>
              <a:rPr lang="es-ES" sz="2000" b="1" dirty="0" smtClean="0">
                <a:solidFill>
                  <a:srgbClr val="800000"/>
                </a:solidFill>
              </a:rPr>
              <a:t>de 			Suffolk </a:t>
            </a:r>
            <a:r>
              <a:rPr lang="es-ES" sz="2000" b="1" dirty="0">
                <a:solidFill>
                  <a:srgbClr val="800000"/>
                </a:solidFill>
              </a:rPr>
              <a:t>y los distritos 4, 5, 6</a:t>
            </a:r>
            <a:r>
              <a:rPr lang="en-US" sz="2000" b="1" dirty="0">
                <a:solidFill>
                  <a:srgbClr val="800000"/>
                </a:solidFill>
              </a:rPr>
              <a:t> </a:t>
            </a:r>
            <a:endParaRPr lang="en-US" sz="2000" b="1" dirty="0" smtClean="0">
              <a:solidFill>
                <a:srgbClr val="800000"/>
              </a:solidFill>
            </a:endParaRPr>
          </a:p>
          <a:p>
            <a:r>
              <a:rPr lang="en-US" sz="2000" b="1" dirty="0" smtClean="0">
                <a:solidFill>
                  <a:srgbClr val="254061"/>
                </a:solidFill>
              </a:rPr>
              <a:t>Slogan sticks from District 10</a:t>
            </a:r>
          </a:p>
          <a:p>
            <a:pPr marL="0" indent="0">
              <a:buNone/>
            </a:pPr>
            <a:r>
              <a:rPr lang="es-ES" sz="2000" b="1" dirty="0" smtClean="0">
                <a:solidFill>
                  <a:srgbClr val="800000"/>
                </a:solidFill>
              </a:rPr>
              <a:t>		Palos </a:t>
            </a:r>
            <a:r>
              <a:rPr lang="es-ES" sz="2000" b="1" dirty="0">
                <a:solidFill>
                  <a:srgbClr val="800000"/>
                </a:solidFill>
              </a:rPr>
              <a:t>de eslogan del </a:t>
            </a:r>
          </a:p>
          <a:p>
            <a:pPr marL="0" indent="0">
              <a:buNone/>
            </a:pPr>
            <a:r>
              <a:rPr lang="es-ES" sz="2000" b="1" dirty="0" smtClean="0">
                <a:solidFill>
                  <a:srgbClr val="800000"/>
                </a:solidFill>
              </a:rPr>
              <a:t>		Distrito </a:t>
            </a:r>
            <a:r>
              <a:rPr lang="es-ES" sz="2000" b="1" dirty="0">
                <a:solidFill>
                  <a:srgbClr val="800000"/>
                </a:solidFill>
              </a:rPr>
              <a:t>10 </a:t>
            </a:r>
            <a:endParaRPr lang="en-US" sz="2000" b="1" dirty="0" smtClean="0">
              <a:solidFill>
                <a:srgbClr val="800000"/>
              </a:solidFill>
            </a:endParaRPr>
          </a:p>
          <a:p>
            <a:r>
              <a:rPr lang="en-US" sz="2000" b="1" dirty="0" smtClean="0">
                <a:solidFill>
                  <a:srgbClr val="254061"/>
                </a:solidFill>
              </a:rPr>
              <a:t>Wooden slogan “coins” from District 33</a:t>
            </a:r>
          </a:p>
          <a:p>
            <a:pPr marL="0" indent="0">
              <a:buNone/>
            </a:pPr>
            <a:r>
              <a:rPr lang="es-ES" sz="2000" b="1" dirty="0" smtClean="0">
                <a:solidFill>
                  <a:srgbClr val="800000"/>
                </a:solidFill>
              </a:rPr>
              <a:t>		Lema </a:t>
            </a:r>
            <a:r>
              <a:rPr lang="es-ES" sz="2000" b="1" dirty="0">
                <a:solidFill>
                  <a:srgbClr val="800000"/>
                </a:solidFill>
              </a:rPr>
              <a:t>de madera "monedas" </a:t>
            </a:r>
            <a:r>
              <a:rPr lang="es-ES" sz="2000" b="1" dirty="0" smtClean="0">
                <a:solidFill>
                  <a:srgbClr val="800000"/>
                </a:solidFill>
              </a:rPr>
              <a:t>		el </a:t>
            </a:r>
            <a:r>
              <a:rPr lang="es-ES" sz="2000" b="1" dirty="0">
                <a:solidFill>
                  <a:srgbClr val="800000"/>
                </a:solidFill>
              </a:rPr>
              <a:t>Distrito 33</a:t>
            </a:r>
            <a:r>
              <a:rPr lang="en-US" sz="2000" b="1" dirty="0">
                <a:solidFill>
                  <a:srgbClr val="800000"/>
                </a:solidFill>
              </a:rPr>
              <a:t> </a:t>
            </a:r>
          </a:p>
        </p:txBody>
      </p:sp>
    </p:spTree>
    <p:extLst>
      <p:ext uri="{BB962C8B-B14F-4D97-AF65-F5344CB8AC3E}">
        <p14:creationId xmlns:p14="http://schemas.microsoft.com/office/powerpoint/2010/main" val="36173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solidFill>
                  <a:schemeClr val="tx2">
                    <a:lumMod val="75000"/>
                  </a:schemeClr>
                </a:solidFill>
              </a:rPr>
              <a:t>2021 WSC Routine </a:t>
            </a:r>
            <a:r>
              <a:rPr lang="en-US" b="1" dirty="0" smtClean="0">
                <a:solidFill>
                  <a:schemeClr val="tx2">
                    <a:lumMod val="75000"/>
                  </a:schemeClr>
                </a:solidFill>
              </a:rPr>
              <a:t>Motions</a:t>
            </a:r>
            <a:br>
              <a:rPr lang="en-US" b="1" dirty="0" smtClean="0">
                <a:solidFill>
                  <a:schemeClr val="tx2">
                    <a:lumMod val="75000"/>
                  </a:schemeClr>
                </a:solidFill>
              </a:rPr>
            </a:br>
            <a:r>
              <a:rPr lang="es-ES" sz="3600" dirty="0">
                <a:solidFill>
                  <a:srgbClr val="800000"/>
                </a:solidFill>
                <a:latin typeface="Arial Black"/>
                <a:cs typeface="Arial Black"/>
              </a:rPr>
              <a:t>Mociones de </a:t>
            </a:r>
            <a:r>
              <a:rPr lang="es-ES" sz="3600" dirty="0" smtClean="0">
                <a:solidFill>
                  <a:srgbClr val="800000"/>
                </a:solidFill>
                <a:latin typeface="Arial Black"/>
                <a:cs typeface="Arial Black"/>
              </a:rPr>
              <a:t>Rutina </a:t>
            </a:r>
            <a:r>
              <a:rPr lang="es-ES" sz="3600" dirty="0">
                <a:solidFill>
                  <a:srgbClr val="800000"/>
                </a:solidFill>
                <a:latin typeface="Arial Black"/>
                <a:cs typeface="Arial Black"/>
              </a:rPr>
              <a:t>de la CSM 2021</a:t>
            </a:r>
            <a:r>
              <a:rPr lang="en-US" sz="3600" dirty="0">
                <a:solidFill>
                  <a:srgbClr val="800000"/>
                </a:solidFill>
                <a:latin typeface="Arial Black"/>
                <a:cs typeface="Arial Black"/>
              </a:rPr>
              <a:t> </a:t>
            </a:r>
            <a:r>
              <a:rPr lang="en-US" sz="3600" dirty="0" smtClean="0">
                <a:solidFill>
                  <a:srgbClr val="800000"/>
                </a:solidFill>
                <a:latin typeface="Arial Black"/>
                <a:cs typeface="Arial Black"/>
              </a:rPr>
              <a:t> </a:t>
            </a:r>
            <a:endParaRPr lang="en-US" sz="3600" dirty="0">
              <a:solidFill>
                <a:srgbClr val="800000"/>
              </a:solidFill>
              <a:latin typeface="Arial Black"/>
              <a:cs typeface="Arial Black"/>
            </a:endParaRPr>
          </a:p>
        </p:txBody>
      </p:sp>
      <p:sp>
        <p:nvSpPr>
          <p:cNvPr id="4" name="Rectangle 3"/>
          <p:cNvSpPr/>
          <p:nvPr/>
        </p:nvSpPr>
        <p:spPr>
          <a:xfrm>
            <a:off x="824397" y="1947639"/>
            <a:ext cx="3913996" cy="4108817"/>
          </a:xfrm>
          <a:prstGeom prst="rect">
            <a:avLst/>
          </a:prstGeom>
        </p:spPr>
        <p:txBody>
          <a:bodyPr wrap="square">
            <a:spAutoFit/>
          </a:bodyPr>
          <a:lstStyle/>
          <a:p>
            <a:pPr marL="457200" lvl="0" indent="-457200">
              <a:buFont typeface="Wingdings" charset="2"/>
              <a:buChar char="v"/>
            </a:pPr>
            <a:r>
              <a:rPr lang="en-US" sz="2000" b="1" dirty="0"/>
              <a:t>2020 Annual </a:t>
            </a:r>
            <a:r>
              <a:rPr lang="en-US" sz="2000" b="1" dirty="0" smtClean="0"/>
              <a:t>Report Approved</a:t>
            </a:r>
          </a:p>
          <a:p>
            <a:r>
              <a:rPr lang="es-ES" sz="2000" b="1" dirty="0" smtClean="0">
                <a:solidFill>
                  <a:srgbClr val="800000"/>
                </a:solidFill>
              </a:rPr>
              <a:t>	Informe </a:t>
            </a:r>
            <a:r>
              <a:rPr lang="es-ES" sz="2000" b="1" dirty="0">
                <a:solidFill>
                  <a:srgbClr val="800000"/>
                </a:solidFill>
              </a:rPr>
              <a:t>anual </a:t>
            </a:r>
            <a:r>
              <a:rPr lang="es-ES" sz="2000" b="1" dirty="0" smtClean="0">
                <a:solidFill>
                  <a:srgbClr val="800000"/>
                </a:solidFill>
              </a:rPr>
              <a:t>2020 </a:t>
            </a:r>
            <a:r>
              <a:rPr lang="en-US" sz="2000" b="1" dirty="0" smtClean="0">
                <a:solidFill>
                  <a:srgbClr val="800000"/>
                </a:solidFill>
              </a:rPr>
              <a:t>	</a:t>
            </a:r>
            <a:r>
              <a:rPr lang="en-US" sz="2000" b="1" dirty="0" err="1" smtClean="0">
                <a:solidFill>
                  <a:srgbClr val="800000"/>
                </a:solidFill>
              </a:rPr>
              <a:t>Aprobado</a:t>
            </a:r>
            <a:endParaRPr lang="en-US" sz="2000" b="1" dirty="0">
              <a:solidFill>
                <a:srgbClr val="800000"/>
              </a:solidFill>
            </a:endParaRPr>
          </a:p>
          <a:p>
            <a:pPr lvl="0"/>
            <a:endParaRPr lang="en-US" sz="2000" b="1" dirty="0" smtClean="0"/>
          </a:p>
          <a:p>
            <a:pPr marL="457200" indent="-457200">
              <a:buFont typeface="Wingdings" charset="2"/>
              <a:buChar char="v"/>
            </a:pPr>
            <a:r>
              <a:rPr lang="en-US" sz="2000" b="1" dirty="0" smtClean="0"/>
              <a:t>2020 </a:t>
            </a:r>
            <a:r>
              <a:rPr lang="en-US" sz="2000" b="1" dirty="0"/>
              <a:t>Audit: WSO received </a:t>
            </a:r>
            <a:r>
              <a:rPr lang="en-US" sz="2000" b="1" dirty="0" smtClean="0"/>
              <a:t>unmodified opinion</a:t>
            </a:r>
          </a:p>
          <a:p>
            <a:r>
              <a:rPr lang="es-ES" sz="2000" b="1" dirty="0" smtClean="0">
                <a:solidFill>
                  <a:srgbClr val="800000"/>
                </a:solidFill>
              </a:rPr>
              <a:t>	Auditoría </a:t>
            </a:r>
            <a:r>
              <a:rPr lang="es-ES" sz="2000" b="1" dirty="0">
                <a:solidFill>
                  <a:srgbClr val="800000"/>
                </a:solidFill>
              </a:rPr>
              <a:t>2020: la OSM </a:t>
            </a:r>
            <a:r>
              <a:rPr lang="es-ES" sz="2000" b="1" dirty="0" smtClean="0">
                <a:solidFill>
                  <a:srgbClr val="800000"/>
                </a:solidFill>
              </a:rPr>
              <a:t>	recibió </a:t>
            </a:r>
            <a:r>
              <a:rPr lang="es-ES" sz="2000" b="1" dirty="0">
                <a:solidFill>
                  <a:srgbClr val="800000"/>
                </a:solidFill>
              </a:rPr>
              <a:t>una opinión sin </a:t>
            </a:r>
            <a:r>
              <a:rPr lang="es-ES" sz="2000" b="1" dirty="0" smtClean="0">
                <a:solidFill>
                  <a:srgbClr val="800000"/>
                </a:solidFill>
              </a:rPr>
              <a:t>	modificaciones</a:t>
            </a:r>
            <a:endParaRPr lang="en-US" sz="2000" b="1" dirty="0" smtClean="0"/>
          </a:p>
          <a:p>
            <a:pPr lvl="0"/>
            <a:endParaRPr lang="en-US" sz="2000" b="1" dirty="0"/>
          </a:p>
          <a:p>
            <a:pPr marL="457200" lvl="0" indent="-457200">
              <a:buFont typeface="Wingdings" charset="2"/>
              <a:buChar char="v"/>
            </a:pPr>
            <a:r>
              <a:rPr lang="en-US" sz="2000" b="1" dirty="0"/>
              <a:t>2021 Budget: </a:t>
            </a:r>
            <a:r>
              <a:rPr lang="en-US" sz="2000" b="1" dirty="0" smtClean="0"/>
              <a:t>Passed</a:t>
            </a:r>
          </a:p>
          <a:p>
            <a:r>
              <a:rPr lang="es-ES" sz="2000" b="1" dirty="0" smtClean="0">
                <a:solidFill>
                  <a:srgbClr val="800000"/>
                </a:solidFill>
              </a:rPr>
              <a:t>	Presupuesto </a:t>
            </a:r>
            <a:r>
              <a:rPr lang="es-ES" sz="2000" b="1" dirty="0">
                <a:solidFill>
                  <a:srgbClr val="800000"/>
                </a:solidFill>
              </a:rPr>
              <a:t>2021: Aprobado</a:t>
            </a:r>
            <a:endParaRPr lang="en-US" sz="2000" b="1" dirty="0">
              <a:solidFill>
                <a:srgbClr val="800000"/>
              </a:solidFill>
            </a:endParaRPr>
          </a:p>
          <a:p>
            <a:pPr marL="457200" lvl="0" indent="-457200">
              <a:buFont typeface="Wingdings" charset="2"/>
              <a:buChar char="v"/>
            </a:pPr>
            <a:endParaRPr lang="en-US" sz="2000" b="1" dirty="0"/>
          </a:p>
        </p:txBody>
      </p:sp>
      <p:pic>
        <p:nvPicPr>
          <p:cNvPr id="6" name="Picture 5" descr="Maryknoll_Flaming tree_IMG_20151025_1346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970" y="1593334"/>
            <a:ext cx="3603830" cy="4805106"/>
          </a:xfrm>
          <a:prstGeom prst="rect">
            <a:avLst/>
          </a:prstGeom>
        </p:spPr>
      </p:pic>
    </p:spTree>
    <p:extLst>
      <p:ext uri="{BB962C8B-B14F-4D97-AF65-F5344CB8AC3E}">
        <p14:creationId xmlns:p14="http://schemas.microsoft.com/office/powerpoint/2010/main" val="2957415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091BCC-16C5-45EC-BE3B-0685DB37DC15}"/>
              </a:ext>
            </a:extLst>
          </p:cNvPr>
          <p:cNvSpPr>
            <a:spLocks noGrp="1"/>
          </p:cNvSpPr>
          <p:nvPr>
            <p:ph type="title"/>
          </p:nvPr>
        </p:nvSpPr>
        <p:spPr/>
        <p:txBody>
          <a:bodyPr>
            <a:normAutofit fontScale="90000"/>
          </a:bodyPr>
          <a:lstStyle/>
          <a:p>
            <a:r>
              <a:rPr lang="en-US" sz="3200" dirty="0" smtClean="0">
                <a:solidFill>
                  <a:schemeClr val="tx2">
                    <a:lumMod val="60000"/>
                    <a:lumOff val="40000"/>
                  </a:schemeClr>
                </a:solidFill>
                <a:latin typeface="Arial Black"/>
                <a:cs typeface="Arial Black"/>
              </a:rPr>
              <a:t>WSO 2020 Sources </a:t>
            </a:r>
            <a:r>
              <a:rPr lang="en-US" sz="3200" dirty="0">
                <a:solidFill>
                  <a:schemeClr val="tx2">
                    <a:lumMod val="60000"/>
                    <a:lumOff val="40000"/>
                  </a:schemeClr>
                </a:solidFill>
                <a:latin typeface="Arial Black"/>
                <a:cs typeface="Arial Black"/>
              </a:rPr>
              <a:t>of </a:t>
            </a:r>
            <a:r>
              <a:rPr lang="en-US" sz="3200" dirty="0" smtClean="0">
                <a:solidFill>
                  <a:schemeClr val="tx2">
                    <a:lumMod val="60000"/>
                    <a:lumOff val="40000"/>
                  </a:schemeClr>
                </a:solidFill>
                <a:latin typeface="Arial Black"/>
                <a:cs typeface="Arial Black"/>
              </a:rPr>
              <a:t>Revenue</a:t>
            </a:r>
            <a:br>
              <a:rPr lang="en-US" sz="3200" dirty="0" smtClean="0">
                <a:solidFill>
                  <a:schemeClr val="tx2">
                    <a:lumMod val="60000"/>
                    <a:lumOff val="40000"/>
                  </a:schemeClr>
                </a:solidFill>
                <a:latin typeface="Arial Black"/>
                <a:cs typeface="Arial Black"/>
              </a:rPr>
            </a:br>
            <a:r>
              <a:rPr lang="es-ES" sz="3200" dirty="0">
                <a:solidFill>
                  <a:schemeClr val="accent2"/>
                </a:solidFill>
                <a:latin typeface="Arial Black"/>
                <a:cs typeface="Arial Black"/>
              </a:rPr>
              <a:t>Fuentes de ingresos de la OSM 2020</a:t>
            </a:r>
            <a:r>
              <a:rPr lang="en-US" sz="3200" dirty="0">
                <a:solidFill>
                  <a:schemeClr val="accent2"/>
                </a:solidFill>
                <a:latin typeface="Arial Black"/>
                <a:cs typeface="Arial Black"/>
              </a:rPr>
              <a:t> </a:t>
            </a:r>
          </a:p>
        </p:txBody>
      </p:sp>
      <p:graphicFrame>
        <p:nvGraphicFramePr>
          <p:cNvPr id="7" name="Content Placeholder 6">
            <a:extLst>
              <a:ext uri="{FF2B5EF4-FFF2-40B4-BE49-F238E27FC236}">
                <a16:creationId xmlns="" xmlns:a16="http://schemas.microsoft.com/office/drawing/2014/main" id="{A4E33C18-C41E-4675-920F-CCC0071B0676}"/>
              </a:ext>
            </a:extLst>
          </p:cNvPr>
          <p:cNvGraphicFramePr>
            <a:graphicFrameLocks noGrp="1"/>
          </p:cNvGraphicFramePr>
          <p:nvPr>
            <p:ph idx="1"/>
            <p:extLst>
              <p:ext uri="{D42A27DB-BD31-4B8C-83A1-F6EECF244321}">
                <p14:modId xmlns:p14="http://schemas.microsoft.com/office/powerpoint/2010/main" val="2893919295"/>
              </p:ext>
            </p:extLst>
          </p:nvPr>
        </p:nvGraphicFramePr>
        <p:xfrm>
          <a:off x="750574" y="1731636"/>
          <a:ext cx="5080802" cy="418478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 xmlns:a16="http://schemas.microsoft.com/office/drawing/2014/main" id="{2725F73B-A29D-42A3-99B9-BB503FB39970}"/>
              </a:ext>
            </a:extLst>
          </p:cNvPr>
          <p:cNvSpPr>
            <a:spLocks noGrp="1"/>
          </p:cNvSpPr>
          <p:nvPr>
            <p:ph type="sldNum" sz="quarter" idx="12"/>
          </p:nvPr>
        </p:nvSpPr>
        <p:spPr/>
        <p:txBody>
          <a:bodyPr>
            <a:normAutofit/>
          </a:bodyPr>
          <a:lstStyle/>
          <a:p>
            <a:pPr>
              <a:spcAft>
                <a:spcPts val="600"/>
              </a:spcAft>
            </a:pPr>
            <a:fld id="{982F96FF-5441-4A4F-B1EB-D4C662B4C029}" type="slidenum">
              <a:rPr lang="en-US" smtClean="0"/>
              <a:pPr>
                <a:spcAft>
                  <a:spcPts val="600"/>
                </a:spcAft>
              </a:pPr>
              <a:t>15</a:t>
            </a:fld>
            <a:endParaRPr lang="en-US"/>
          </a:p>
        </p:txBody>
      </p:sp>
      <p:sp>
        <p:nvSpPr>
          <p:cNvPr id="6" name="Rectangle 5"/>
          <p:cNvSpPr/>
          <p:nvPr/>
        </p:nvSpPr>
        <p:spPr>
          <a:xfrm>
            <a:off x="5831376" y="2019133"/>
            <a:ext cx="3434042" cy="3293209"/>
          </a:xfrm>
          <a:prstGeom prst="rect">
            <a:avLst/>
          </a:prstGeom>
        </p:spPr>
        <p:txBody>
          <a:bodyPr wrap="square">
            <a:spAutoFit/>
          </a:bodyPr>
          <a:lstStyle/>
          <a:p>
            <a:pPr marL="342900" indent="-342900">
              <a:buFont typeface="Wingdings" charset="2"/>
              <a:buChar char="²"/>
            </a:pPr>
            <a:r>
              <a:rPr lang="es-ES" sz="2400" b="1" dirty="0" smtClean="0">
                <a:solidFill>
                  <a:schemeClr val="accent2">
                    <a:lumMod val="75000"/>
                  </a:schemeClr>
                </a:solidFill>
              </a:rPr>
              <a:t>Contribuciones </a:t>
            </a:r>
            <a:r>
              <a:rPr lang="es-ES" sz="2400" b="1" dirty="0">
                <a:solidFill>
                  <a:schemeClr val="accent2">
                    <a:lumMod val="75000"/>
                  </a:schemeClr>
                </a:solidFill>
              </a:rPr>
              <a:t>60</a:t>
            </a:r>
            <a:r>
              <a:rPr lang="es-ES" sz="2400" b="1" dirty="0" smtClean="0">
                <a:solidFill>
                  <a:schemeClr val="accent2">
                    <a:lumMod val="75000"/>
                  </a:schemeClr>
                </a:solidFill>
              </a:rPr>
              <a:t>%</a:t>
            </a:r>
          </a:p>
          <a:p>
            <a:endParaRPr lang="es-ES" sz="2000" b="1" dirty="0" smtClean="0">
              <a:solidFill>
                <a:schemeClr val="accent2">
                  <a:lumMod val="75000"/>
                </a:schemeClr>
              </a:solidFill>
            </a:endParaRPr>
          </a:p>
          <a:p>
            <a:pPr marL="342900" indent="-342900">
              <a:buFont typeface="Wingdings" charset="2"/>
              <a:buChar char="²"/>
            </a:pPr>
            <a:r>
              <a:rPr lang="es-ES" sz="2400" b="1" dirty="0">
                <a:solidFill>
                  <a:schemeClr val="accent2">
                    <a:lumMod val="75000"/>
                  </a:schemeClr>
                </a:solidFill>
              </a:rPr>
              <a:t>Literatura 34</a:t>
            </a:r>
            <a:r>
              <a:rPr lang="es-ES" sz="2400" b="1" dirty="0" smtClean="0">
                <a:solidFill>
                  <a:schemeClr val="accent2">
                    <a:lumMod val="75000"/>
                  </a:schemeClr>
                </a:solidFill>
              </a:rPr>
              <a:t>%</a:t>
            </a:r>
          </a:p>
          <a:p>
            <a:endParaRPr lang="es-ES" sz="2000" b="1" dirty="0" smtClean="0">
              <a:solidFill>
                <a:schemeClr val="accent2">
                  <a:lumMod val="75000"/>
                </a:schemeClr>
              </a:solidFill>
            </a:endParaRPr>
          </a:p>
          <a:p>
            <a:pPr marL="342900" indent="-342900">
              <a:buFont typeface="Wingdings" charset="2"/>
              <a:buChar char="²"/>
            </a:pPr>
            <a:r>
              <a:rPr lang="es-ES" sz="2400" b="1" dirty="0" smtClean="0">
                <a:solidFill>
                  <a:schemeClr val="accent2">
                    <a:lumMod val="75000"/>
                  </a:schemeClr>
                </a:solidFill>
              </a:rPr>
              <a:t>Ingresos </a:t>
            </a:r>
            <a:r>
              <a:rPr lang="es-ES" sz="2400" b="1" dirty="0">
                <a:solidFill>
                  <a:schemeClr val="accent2">
                    <a:lumMod val="75000"/>
                  </a:schemeClr>
                </a:solidFill>
              </a:rPr>
              <a:t>por </a:t>
            </a:r>
            <a:endParaRPr lang="es-ES" sz="2400" b="1" dirty="0" smtClean="0">
              <a:solidFill>
                <a:schemeClr val="accent2">
                  <a:lumMod val="75000"/>
                </a:schemeClr>
              </a:solidFill>
            </a:endParaRPr>
          </a:p>
          <a:p>
            <a:r>
              <a:rPr lang="es-ES" sz="2400" b="1" dirty="0" smtClean="0">
                <a:solidFill>
                  <a:schemeClr val="accent2">
                    <a:lumMod val="75000"/>
                  </a:schemeClr>
                </a:solidFill>
              </a:rPr>
              <a:t>      inversiones </a:t>
            </a:r>
            <a:r>
              <a:rPr lang="es-ES" sz="2400" b="1" dirty="0">
                <a:solidFill>
                  <a:schemeClr val="accent2">
                    <a:lumMod val="75000"/>
                  </a:schemeClr>
                </a:solidFill>
              </a:rPr>
              <a:t>1%</a:t>
            </a:r>
            <a:endParaRPr lang="en-US" sz="2400" b="1" dirty="0">
              <a:solidFill>
                <a:schemeClr val="accent2">
                  <a:lumMod val="75000"/>
                </a:schemeClr>
              </a:solidFill>
            </a:endParaRPr>
          </a:p>
          <a:p>
            <a:endParaRPr lang="es-ES" dirty="0" smtClean="0"/>
          </a:p>
          <a:p>
            <a:endParaRPr lang="en-US" dirty="0" smtClean="0"/>
          </a:p>
          <a:p>
            <a:endParaRPr lang="en-US" dirty="0"/>
          </a:p>
          <a:p>
            <a:endParaRPr lang="en-US" dirty="0"/>
          </a:p>
        </p:txBody>
      </p:sp>
    </p:spTree>
    <p:extLst>
      <p:ext uri="{BB962C8B-B14F-4D97-AF65-F5344CB8AC3E}">
        <p14:creationId xmlns:p14="http://schemas.microsoft.com/office/powerpoint/2010/main" val="1775399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solidFill>
                  <a:schemeClr val="tx2">
                    <a:lumMod val="75000"/>
                  </a:schemeClr>
                </a:solidFill>
                <a:latin typeface="Arial Black"/>
                <a:cs typeface="Arial Black"/>
              </a:rPr>
              <a:t>Topselling</a:t>
            </a:r>
            <a:r>
              <a:rPr lang="en-US" sz="2800" dirty="0" smtClean="0">
                <a:solidFill>
                  <a:schemeClr val="tx2">
                    <a:lumMod val="75000"/>
                  </a:schemeClr>
                </a:solidFill>
                <a:latin typeface="Arial Black"/>
                <a:cs typeface="Arial Black"/>
              </a:rPr>
              <a:t> English Books of 2020</a:t>
            </a:r>
            <a:br>
              <a:rPr lang="en-US" sz="2800" dirty="0" smtClean="0">
                <a:solidFill>
                  <a:schemeClr val="tx2">
                    <a:lumMod val="75000"/>
                  </a:schemeClr>
                </a:solidFill>
                <a:latin typeface="Arial Black"/>
                <a:cs typeface="Arial Black"/>
              </a:rPr>
            </a:br>
            <a:r>
              <a:rPr lang="es-ES" sz="2800" dirty="0">
                <a:solidFill>
                  <a:schemeClr val="accent6">
                    <a:lumMod val="75000"/>
                  </a:schemeClr>
                </a:solidFill>
                <a:latin typeface="Arial Black"/>
                <a:cs typeface="Arial Black"/>
              </a:rPr>
              <a:t>Libros de i</a:t>
            </a:r>
            <a:r>
              <a:rPr lang="es-ES" sz="2800" dirty="0" smtClean="0">
                <a:solidFill>
                  <a:schemeClr val="accent6">
                    <a:lumMod val="75000"/>
                  </a:schemeClr>
                </a:solidFill>
                <a:latin typeface="Arial Black"/>
                <a:cs typeface="Arial Black"/>
              </a:rPr>
              <a:t>nglés más vendidos </a:t>
            </a:r>
            <a:r>
              <a:rPr lang="es-ES" sz="2800" dirty="0">
                <a:solidFill>
                  <a:schemeClr val="accent6">
                    <a:lumMod val="75000"/>
                  </a:schemeClr>
                </a:solidFill>
                <a:latin typeface="Arial Black"/>
                <a:cs typeface="Arial Black"/>
              </a:rPr>
              <a:t>de 2020</a:t>
            </a:r>
            <a:r>
              <a:rPr lang="en-US" sz="2800" dirty="0">
                <a:solidFill>
                  <a:schemeClr val="accent6">
                    <a:lumMod val="75000"/>
                  </a:schemeClr>
                </a:solidFill>
                <a:latin typeface="Arial Black"/>
                <a:cs typeface="Arial Black"/>
              </a:rPr>
              <a:t> </a:t>
            </a:r>
            <a:endParaRPr lang="en-US" sz="2800" dirty="0">
              <a:solidFill>
                <a:schemeClr val="tx2">
                  <a:lumMod val="75000"/>
                </a:schemeClr>
              </a:solidFill>
              <a:latin typeface="Arial Black"/>
              <a:cs typeface="Arial Black"/>
            </a:endParaRPr>
          </a:p>
        </p:txBody>
      </p:sp>
      <p:pic>
        <p:nvPicPr>
          <p:cNvPr id="4" name="Content Placeholder 3" descr="HAW&amp;CTC_20200603_181622.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796957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35282"/>
          </a:xfrm>
        </p:spPr>
        <p:txBody>
          <a:bodyPr>
            <a:noAutofit/>
          </a:bodyPr>
          <a:lstStyle/>
          <a:p>
            <a:r>
              <a:rPr lang="en-US" sz="3600" b="1" dirty="0" err="1">
                <a:solidFill>
                  <a:schemeClr val="accent4">
                    <a:lumMod val="75000"/>
                  </a:schemeClr>
                </a:solidFill>
                <a:cs typeface="Arial Black"/>
              </a:rPr>
              <a:t>Topselling</a:t>
            </a:r>
            <a:r>
              <a:rPr lang="en-US" sz="3600" b="1" dirty="0">
                <a:solidFill>
                  <a:schemeClr val="accent4">
                    <a:lumMod val="75000"/>
                  </a:schemeClr>
                </a:solidFill>
                <a:cs typeface="Arial Black"/>
              </a:rPr>
              <a:t> </a:t>
            </a:r>
            <a:r>
              <a:rPr lang="en-US" sz="3600" b="1" dirty="0" smtClean="0">
                <a:solidFill>
                  <a:schemeClr val="accent4">
                    <a:lumMod val="75000"/>
                  </a:schemeClr>
                </a:solidFill>
                <a:cs typeface="Arial Black"/>
              </a:rPr>
              <a:t>Spanish </a:t>
            </a:r>
            <a:r>
              <a:rPr lang="en-US" sz="3600" b="1" dirty="0">
                <a:solidFill>
                  <a:schemeClr val="accent4">
                    <a:lumMod val="75000"/>
                  </a:schemeClr>
                </a:solidFill>
                <a:cs typeface="Arial Black"/>
              </a:rPr>
              <a:t>Books of </a:t>
            </a:r>
            <a:r>
              <a:rPr lang="en-US" sz="3600" b="1" dirty="0" smtClean="0">
                <a:solidFill>
                  <a:schemeClr val="accent4">
                    <a:lumMod val="75000"/>
                  </a:schemeClr>
                </a:solidFill>
                <a:cs typeface="Arial Black"/>
              </a:rPr>
              <a:t>2020</a:t>
            </a:r>
            <a:br>
              <a:rPr lang="en-US" sz="3600" b="1" dirty="0" smtClean="0">
                <a:solidFill>
                  <a:schemeClr val="accent4">
                    <a:lumMod val="75000"/>
                  </a:schemeClr>
                </a:solidFill>
                <a:cs typeface="Arial Black"/>
              </a:rPr>
            </a:br>
            <a:r>
              <a:rPr lang="es-ES" sz="3600" b="1" dirty="0">
                <a:solidFill>
                  <a:schemeClr val="accent6">
                    <a:lumMod val="75000"/>
                  </a:schemeClr>
                </a:solidFill>
                <a:cs typeface="Arial Black"/>
              </a:rPr>
              <a:t>Libros en </a:t>
            </a:r>
            <a:r>
              <a:rPr lang="es-ES" sz="3600" b="1" dirty="0" smtClean="0">
                <a:solidFill>
                  <a:schemeClr val="accent6">
                    <a:lumMod val="75000"/>
                  </a:schemeClr>
                </a:solidFill>
                <a:cs typeface="Arial Black"/>
              </a:rPr>
              <a:t>Español </a:t>
            </a:r>
            <a:r>
              <a:rPr lang="es-ES" sz="3600" b="1" dirty="0">
                <a:solidFill>
                  <a:schemeClr val="accent6">
                    <a:lumMod val="75000"/>
                  </a:schemeClr>
                </a:solidFill>
                <a:cs typeface="Arial Black"/>
              </a:rPr>
              <a:t>más </a:t>
            </a:r>
            <a:r>
              <a:rPr lang="es-ES" sz="3600" b="1" dirty="0" smtClean="0">
                <a:solidFill>
                  <a:schemeClr val="accent6">
                    <a:lumMod val="75000"/>
                  </a:schemeClr>
                </a:solidFill>
                <a:cs typeface="Arial Black"/>
              </a:rPr>
              <a:t>Vendidos </a:t>
            </a:r>
            <a:r>
              <a:rPr lang="es-ES" sz="3600" b="1" dirty="0">
                <a:solidFill>
                  <a:schemeClr val="accent6">
                    <a:lumMod val="75000"/>
                  </a:schemeClr>
                </a:solidFill>
                <a:cs typeface="Arial Black"/>
              </a:rPr>
              <a:t>de 2020</a:t>
            </a:r>
            <a:r>
              <a:rPr lang="en-US" sz="3600" b="1" dirty="0">
                <a:solidFill>
                  <a:schemeClr val="accent6">
                    <a:lumMod val="75000"/>
                  </a:schemeClr>
                </a:solidFill>
                <a:cs typeface="Arial Black"/>
              </a:rPr>
              <a:t> </a:t>
            </a:r>
          </a:p>
        </p:txBody>
      </p:sp>
      <p:pic>
        <p:nvPicPr>
          <p:cNvPr id="3" name="Picture 2" descr="IMG_20210602_1134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106" y="2072053"/>
            <a:ext cx="4892987" cy="3669740"/>
          </a:xfrm>
          <a:prstGeom prst="rect">
            <a:avLst/>
          </a:prstGeom>
        </p:spPr>
      </p:pic>
      <p:sp>
        <p:nvSpPr>
          <p:cNvPr id="4" name="TextBox 3"/>
          <p:cNvSpPr txBox="1"/>
          <p:nvPr/>
        </p:nvSpPr>
        <p:spPr>
          <a:xfrm>
            <a:off x="457200" y="1709920"/>
            <a:ext cx="2962259" cy="4031873"/>
          </a:xfrm>
          <a:prstGeom prst="rect">
            <a:avLst/>
          </a:prstGeom>
          <a:noFill/>
        </p:spPr>
        <p:txBody>
          <a:bodyPr wrap="square" rtlCol="0">
            <a:spAutoFit/>
          </a:bodyPr>
          <a:lstStyle/>
          <a:p>
            <a:r>
              <a:rPr lang="en-US" sz="3200" b="1" i="1" dirty="0" smtClean="0">
                <a:solidFill>
                  <a:schemeClr val="accent6">
                    <a:lumMod val="50000"/>
                  </a:schemeClr>
                </a:solidFill>
              </a:rPr>
              <a:t>Valor </a:t>
            </a:r>
            <a:r>
              <a:rPr lang="en-US" sz="3200" b="1" i="1" dirty="0" err="1">
                <a:solidFill>
                  <a:schemeClr val="accent6">
                    <a:lumMod val="50000"/>
                  </a:schemeClr>
                </a:solidFill>
              </a:rPr>
              <a:t>para</a:t>
            </a:r>
            <a:r>
              <a:rPr lang="en-US" sz="3200" b="1" i="1" dirty="0">
                <a:solidFill>
                  <a:schemeClr val="accent6">
                    <a:lumMod val="50000"/>
                  </a:schemeClr>
                </a:solidFill>
              </a:rPr>
              <a:t> </a:t>
            </a:r>
            <a:r>
              <a:rPr lang="en-US" sz="3200" b="1" i="1" dirty="0" err="1">
                <a:solidFill>
                  <a:schemeClr val="accent6">
                    <a:lumMod val="50000"/>
                  </a:schemeClr>
                </a:solidFill>
              </a:rPr>
              <a:t>cambiar</a:t>
            </a:r>
            <a:r>
              <a:rPr lang="en-US" sz="3200" b="1" i="1" dirty="0">
                <a:solidFill>
                  <a:schemeClr val="accent6">
                    <a:lumMod val="50000"/>
                  </a:schemeClr>
                </a:solidFill>
              </a:rPr>
              <a:t>: Un </a:t>
            </a:r>
            <a:r>
              <a:rPr lang="en-US" sz="3200" b="1" i="1" dirty="0" err="1">
                <a:solidFill>
                  <a:schemeClr val="accent6">
                    <a:lumMod val="50000"/>
                  </a:schemeClr>
                </a:solidFill>
              </a:rPr>
              <a:t>día</a:t>
            </a:r>
            <a:r>
              <a:rPr lang="en-US" sz="3200" b="1" i="1" dirty="0">
                <a:solidFill>
                  <a:schemeClr val="accent6">
                    <a:lumMod val="50000"/>
                  </a:schemeClr>
                </a:solidFill>
              </a:rPr>
              <a:t> a la </a:t>
            </a:r>
            <a:r>
              <a:rPr lang="en-US" sz="3200" b="1" i="1" dirty="0" err="1">
                <a:solidFill>
                  <a:schemeClr val="accent6">
                    <a:lumMod val="50000"/>
                  </a:schemeClr>
                </a:solidFill>
              </a:rPr>
              <a:t>vez</a:t>
            </a:r>
            <a:r>
              <a:rPr lang="en-US" sz="3200" b="1" i="1" dirty="0">
                <a:solidFill>
                  <a:schemeClr val="accent6">
                    <a:lumMod val="50000"/>
                  </a:schemeClr>
                </a:solidFill>
              </a:rPr>
              <a:t> en Al-Anon II </a:t>
            </a:r>
            <a:r>
              <a:rPr lang="en-US" sz="3200" b="1" dirty="0">
                <a:solidFill>
                  <a:schemeClr val="accent6">
                    <a:lumMod val="50000"/>
                  </a:schemeClr>
                </a:solidFill>
              </a:rPr>
              <a:t>(SB-16) </a:t>
            </a:r>
            <a:endParaRPr lang="en-US" sz="3200" b="1" dirty="0" smtClean="0">
              <a:solidFill>
                <a:schemeClr val="accent6">
                  <a:lumMod val="50000"/>
                </a:schemeClr>
              </a:solidFill>
            </a:endParaRPr>
          </a:p>
          <a:p>
            <a:pPr marL="457200" indent="-457200">
              <a:buFont typeface="Wingdings" charset="2"/>
              <a:buChar char="v"/>
            </a:pPr>
            <a:r>
              <a:rPr lang="en-US" sz="3200" b="1" dirty="0">
                <a:solidFill>
                  <a:schemeClr val="accent4">
                    <a:lumMod val="75000"/>
                  </a:schemeClr>
                </a:solidFill>
              </a:rPr>
              <a:t>	</a:t>
            </a:r>
            <a:r>
              <a:rPr lang="en-US" sz="3200" b="1" dirty="0" smtClean="0">
                <a:solidFill>
                  <a:schemeClr val="accent4">
                    <a:lumMod val="75000"/>
                  </a:schemeClr>
                </a:solidFill>
              </a:rPr>
              <a:t>		</a:t>
            </a:r>
            <a:endParaRPr lang="en-US" sz="3200" b="1" dirty="0"/>
          </a:p>
          <a:p>
            <a:r>
              <a:rPr lang="en-US" sz="3200" b="1" i="1" dirty="0" smtClean="0">
                <a:solidFill>
                  <a:schemeClr val="accent4">
                    <a:lumMod val="75000"/>
                  </a:schemeClr>
                </a:solidFill>
              </a:rPr>
              <a:t>Un </a:t>
            </a:r>
            <a:r>
              <a:rPr lang="en-US" sz="3200" b="1" i="1" dirty="0" err="1">
                <a:solidFill>
                  <a:schemeClr val="accent4">
                    <a:lumMod val="75000"/>
                  </a:schemeClr>
                </a:solidFill>
              </a:rPr>
              <a:t>día</a:t>
            </a:r>
            <a:r>
              <a:rPr lang="en-US" sz="3200" b="1" i="1" dirty="0">
                <a:solidFill>
                  <a:schemeClr val="accent4">
                    <a:lumMod val="75000"/>
                  </a:schemeClr>
                </a:solidFill>
              </a:rPr>
              <a:t> a la </a:t>
            </a:r>
            <a:r>
              <a:rPr lang="en-US" sz="3200" b="1" i="1" dirty="0" err="1">
                <a:solidFill>
                  <a:schemeClr val="accent4">
                    <a:lumMod val="75000"/>
                  </a:schemeClr>
                </a:solidFill>
              </a:rPr>
              <a:t>vez</a:t>
            </a:r>
            <a:r>
              <a:rPr lang="en-US" sz="3200" b="1" i="1" dirty="0">
                <a:solidFill>
                  <a:schemeClr val="accent4">
                    <a:lumMod val="75000"/>
                  </a:schemeClr>
                </a:solidFill>
              </a:rPr>
              <a:t> en Al-Anon </a:t>
            </a:r>
            <a:r>
              <a:rPr lang="en-US" sz="3200" b="1" dirty="0">
                <a:solidFill>
                  <a:schemeClr val="accent4">
                    <a:lumMod val="75000"/>
                  </a:schemeClr>
                </a:solidFill>
              </a:rPr>
              <a:t>(SB-6)</a:t>
            </a:r>
          </a:p>
        </p:txBody>
      </p:sp>
    </p:spTree>
    <p:extLst>
      <p:ext uri="{BB962C8B-B14F-4D97-AF65-F5344CB8AC3E}">
        <p14:creationId xmlns:p14="http://schemas.microsoft.com/office/powerpoint/2010/main" val="2814118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413"/>
            <a:ext cx="8229600" cy="1143000"/>
          </a:xfrm>
        </p:spPr>
        <p:txBody>
          <a:bodyPr>
            <a:noAutofit/>
          </a:bodyPr>
          <a:lstStyle/>
          <a:p>
            <a:r>
              <a:rPr lang="en-US" sz="3600" b="1" dirty="0" err="1">
                <a:solidFill>
                  <a:schemeClr val="tx2">
                    <a:lumMod val="75000"/>
                  </a:schemeClr>
                </a:solidFill>
                <a:cs typeface="Arial Black"/>
              </a:rPr>
              <a:t>Topselling</a:t>
            </a:r>
            <a:r>
              <a:rPr lang="en-US" sz="3600" b="1" dirty="0">
                <a:solidFill>
                  <a:schemeClr val="tx2">
                    <a:lumMod val="75000"/>
                  </a:schemeClr>
                </a:solidFill>
                <a:cs typeface="Arial Black"/>
              </a:rPr>
              <a:t> </a:t>
            </a:r>
            <a:r>
              <a:rPr lang="en-US" sz="3600" b="1" dirty="0" smtClean="0">
                <a:solidFill>
                  <a:schemeClr val="tx2">
                    <a:lumMod val="75000"/>
                  </a:schemeClr>
                </a:solidFill>
                <a:cs typeface="Arial Black"/>
              </a:rPr>
              <a:t>French Book </a:t>
            </a:r>
            <a:r>
              <a:rPr lang="en-US" sz="3600" b="1" dirty="0">
                <a:solidFill>
                  <a:schemeClr val="tx2">
                    <a:lumMod val="75000"/>
                  </a:schemeClr>
                </a:solidFill>
                <a:cs typeface="Arial Black"/>
              </a:rPr>
              <a:t>of </a:t>
            </a:r>
            <a:r>
              <a:rPr lang="en-US" sz="3600" b="1" dirty="0" smtClean="0">
                <a:solidFill>
                  <a:schemeClr val="tx2">
                    <a:lumMod val="75000"/>
                  </a:schemeClr>
                </a:solidFill>
                <a:cs typeface="Arial Black"/>
              </a:rPr>
              <a:t>2020</a:t>
            </a:r>
            <a:br>
              <a:rPr lang="en-US" sz="3600" b="1" dirty="0" smtClean="0">
                <a:solidFill>
                  <a:schemeClr val="tx2">
                    <a:lumMod val="75000"/>
                  </a:schemeClr>
                </a:solidFill>
                <a:cs typeface="Arial Black"/>
              </a:rPr>
            </a:br>
            <a:r>
              <a:rPr lang="es-ES" sz="3600" b="1" dirty="0">
                <a:solidFill>
                  <a:srgbClr val="800000"/>
                </a:solidFill>
                <a:cs typeface="Arial Black"/>
              </a:rPr>
              <a:t>Libro francés más vendido de 2020</a:t>
            </a:r>
            <a:r>
              <a:rPr lang="en-US" sz="3600" b="1" dirty="0">
                <a:solidFill>
                  <a:srgbClr val="800000"/>
                </a:solidFill>
                <a:cs typeface="Arial Black"/>
              </a:rPr>
              <a:t> </a:t>
            </a:r>
          </a:p>
        </p:txBody>
      </p:sp>
      <p:pic>
        <p:nvPicPr>
          <p:cNvPr id="3" name="Picture 2" descr="IMG_20210602_1133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268" y="1378413"/>
            <a:ext cx="3752532" cy="5003376"/>
          </a:xfrm>
          <a:prstGeom prst="rect">
            <a:avLst/>
          </a:prstGeom>
        </p:spPr>
      </p:pic>
      <p:sp>
        <p:nvSpPr>
          <p:cNvPr id="4" name="TextBox 3"/>
          <p:cNvSpPr txBox="1"/>
          <p:nvPr/>
        </p:nvSpPr>
        <p:spPr>
          <a:xfrm>
            <a:off x="732741" y="1684475"/>
            <a:ext cx="3859104" cy="5078313"/>
          </a:xfrm>
          <a:prstGeom prst="rect">
            <a:avLst/>
          </a:prstGeom>
          <a:noFill/>
        </p:spPr>
        <p:txBody>
          <a:bodyPr wrap="square" rtlCol="0">
            <a:spAutoFit/>
          </a:bodyPr>
          <a:lstStyle/>
          <a:p>
            <a:r>
              <a:rPr lang="en-US" sz="3200" b="1" i="1" dirty="0">
                <a:solidFill>
                  <a:schemeClr val="accent3">
                    <a:lumMod val="50000"/>
                  </a:schemeClr>
                </a:solidFill>
                <a:latin typeface="+mj-lt"/>
                <a:cs typeface="Arial Black"/>
              </a:rPr>
              <a:t>De </a:t>
            </a:r>
            <a:r>
              <a:rPr lang="en-US" sz="3200" b="1" i="1" dirty="0" err="1">
                <a:solidFill>
                  <a:schemeClr val="accent3">
                    <a:lumMod val="50000"/>
                  </a:schemeClr>
                </a:solidFill>
                <a:latin typeface="+mj-lt"/>
                <a:cs typeface="Arial Black"/>
              </a:rPr>
              <a:t>l'espoir</a:t>
            </a:r>
            <a:r>
              <a:rPr lang="en-US" sz="3200" b="1" i="1" dirty="0">
                <a:solidFill>
                  <a:schemeClr val="accent3">
                    <a:lumMod val="50000"/>
                  </a:schemeClr>
                </a:solidFill>
                <a:latin typeface="+mj-lt"/>
                <a:cs typeface="Arial Black"/>
              </a:rPr>
              <a:t> pour </a:t>
            </a:r>
            <a:r>
              <a:rPr lang="en-US" sz="3200" b="1" i="1" dirty="0" err="1">
                <a:solidFill>
                  <a:schemeClr val="accent3">
                    <a:lumMod val="50000"/>
                  </a:schemeClr>
                </a:solidFill>
                <a:latin typeface="+mj-lt"/>
                <a:cs typeface="Arial Black"/>
              </a:rPr>
              <a:t>aujourd'hui</a:t>
            </a:r>
            <a:r>
              <a:rPr lang="en-US" sz="3200" b="1" i="1" dirty="0">
                <a:solidFill>
                  <a:schemeClr val="accent3">
                    <a:lumMod val="50000"/>
                  </a:schemeClr>
                </a:solidFill>
                <a:latin typeface="+mj-lt"/>
                <a:cs typeface="Arial Black"/>
              </a:rPr>
              <a:t> (FB-27</a:t>
            </a:r>
            <a:r>
              <a:rPr lang="en-US" sz="3200" b="1" i="1" dirty="0" smtClean="0">
                <a:solidFill>
                  <a:schemeClr val="accent3">
                    <a:lumMod val="50000"/>
                  </a:schemeClr>
                </a:solidFill>
                <a:latin typeface="+mj-lt"/>
                <a:cs typeface="Arial Black"/>
              </a:rPr>
              <a:t>)</a:t>
            </a:r>
          </a:p>
          <a:p>
            <a:r>
              <a:rPr lang="en-US" sz="3200" b="1" i="1" dirty="0">
                <a:solidFill>
                  <a:schemeClr val="accent3">
                    <a:lumMod val="50000"/>
                  </a:schemeClr>
                </a:solidFill>
                <a:latin typeface="+mj-lt"/>
                <a:cs typeface="Arial Black"/>
              </a:rPr>
              <a:t> </a:t>
            </a:r>
            <a:r>
              <a:rPr lang="en-US" sz="3200" b="1" i="1" dirty="0" smtClean="0">
                <a:solidFill>
                  <a:schemeClr val="accent3">
                    <a:lumMod val="50000"/>
                  </a:schemeClr>
                </a:solidFill>
                <a:latin typeface="+mj-lt"/>
                <a:cs typeface="Arial Black"/>
              </a:rPr>
              <a:t>   </a:t>
            </a:r>
            <a:r>
              <a:rPr lang="en-US" sz="3200" b="1" i="1" dirty="0" smtClean="0">
                <a:solidFill>
                  <a:srgbClr val="800000"/>
                </a:solidFill>
                <a:latin typeface="+mj-lt"/>
              </a:rPr>
              <a:t>Esperanza </a:t>
            </a:r>
            <a:r>
              <a:rPr lang="en-US" sz="3200" b="1" i="1" dirty="0" err="1">
                <a:solidFill>
                  <a:srgbClr val="800000"/>
                </a:solidFill>
                <a:latin typeface="+mj-lt"/>
              </a:rPr>
              <a:t>para</a:t>
            </a:r>
            <a:r>
              <a:rPr lang="en-US" sz="3200" b="1" i="1" dirty="0">
                <a:solidFill>
                  <a:srgbClr val="800000"/>
                </a:solidFill>
                <a:latin typeface="+mj-lt"/>
              </a:rPr>
              <a:t> hoy</a:t>
            </a:r>
            <a:r>
              <a:rPr lang="en-US" sz="3200" b="1" i="1" dirty="0">
                <a:solidFill>
                  <a:srgbClr val="800000"/>
                </a:solidFill>
                <a:latin typeface="+mj-lt"/>
              </a:rPr>
              <a:t> </a:t>
            </a:r>
            <a:endParaRPr lang="en-US" sz="3200" b="1" i="1" dirty="0" smtClean="0">
              <a:solidFill>
                <a:srgbClr val="800000"/>
              </a:solidFill>
              <a:latin typeface="+mj-lt"/>
            </a:endParaRPr>
          </a:p>
          <a:p>
            <a:endParaRPr lang="en-US" sz="2800" b="1" i="1" dirty="0" smtClean="0">
              <a:solidFill>
                <a:srgbClr val="800000"/>
              </a:solidFill>
            </a:endParaRPr>
          </a:p>
          <a:p>
            <a:r>
              <a:rPr lang="en-US" sz="2400" b="1" dirty="0" smtClean="0">
                <a:solidFill>
                  <a:schemeClr val="accent1">
                    <a:lumMod val="50000"/>
                  </a:schemeClr>
                </a:solidFill>
              </a:rPr>
              <a:t>Third </a:t>
            </a:r>
            <a:r>
              <a:rPr lang="en-US" sz="2400" b="1" dirty="0" smtClean="0">
                <a:solidFill>
                  <a:schemeClr val="accent1">
                    <a:lumMod val="50000"/>
                  </a:schemeClr>
                </a:solidFill>
              </a:rPr>
              <a:t>daily reader </a:t>
            </a:r>
          </a:p>
          <a:p>
            <a:r>
              <a:rPr lang="en-US" sz="2400" b="1" dirty="0" smtClean="0">
                <a:solidFill>
                  <a:schemeClr val="accent1">
                    <a:lumMod val="50000"/>
                  </a:schemeClr>
                </a:solidFill>
              </a:rPr>
              <a:t>with an Adult Child </a:t>
            </a:r>
            <a:r>
              <a:rPr lang="en-US" sz="2400" b="1" dirty="0" smtClean="0">
                <a:solidFill>
                  <a:schemeClr val="accent1">
                    <a:lumMod val="50000"/>
                  </a:schemeClr>
                </a:solidFill>
              </a:rPr>
              <a:t>perspective</a:t>
            </a:r>
            <a:endParaRPr lang="es-ES" sz="2800" b="1" dirty="0" smtClean="0">
              <a:solidFill>
                <a:srgbClr val="800000"/>
              </a:solidFill>
            </a:endParaRPr>
          </a:p>
          <a:p>
            <a:r>
              <a:rPr lang="es-ES" sz="2400" b="1" dirty="0" smtClean="0">
                <a:solidFill>
                  <a:srgbClr val="800000"/>
                </a:solidFill>
              </a:rPr>
              <a:t>	El </a:t>
            </a:r>
            <a:r>
              <a:rPr lang="es-ES" sz="2400" b="1" dirty="0" smtClean="0">
                <a:solidFill>
                  <a:srgbClr val="800000"/>
                </a:solidFill>
              </a:rPr>
              <a:t>tercer </a:t>
            </a:r>
            <a:r>
              <a:rPr lang="es-ES" sz="2400" b="1" dirty="0">
                <a:solidFill>
                  <a:srgbClr val="800000"/>
                </a:solidFill>
              </a:rPr>
              <a:t>lector diario con </a:t>
            </a:r>
            <a:r>
              <a:rPr lang="es-ES" sz="2400" b="1" dirty="0" smtClean="0">
                <a:solidFill>
                  <a:srgbClr val="800000"/>
                </a:solidFill>
              </a:rPr>
              <a:t>	una </a:t>
            </a:r>
            <a:r>
              <a:rPr lang="es-ES" sz="2400" b="1" dirty="0" smtClean="0">
                <a:solidFill>
                  <a:srgbClr val="800000"/>
                </a:solidFill>
              </a:rPr>
              <a:t>perspectiva </a:t>
            </a:r>
            <a:r>
              <a:rPr lang="es-ES" sz="2400" b="1" dirty="0">
                <a:solidFill>
                  <a:srgbClr val="800000"/>
                </a:solidFill>
              </a:rPr>
              <a:t>de niño </a:t>
            </a:r>
            <a:r>
              <a:rPr lang="es-ES" sz="2400" b="1" dirty="0" smtClean="0">
                <a:solidFill>
                  <a:srgbClr val="800000"/>
                </a:solidFill>
              </a:rPr>
              <a:t>	adulto</a:t>
            </a:r>
            <a:endParaRPr lang="en-US" sz="2400" b="1" dirty="0">
              <a:solidFill>
                <a:srgbClr val="800000"/>
              </a:solidFill>
            </a:endParaRPr>
          </a:p>
          <a:p>
            <a:endParaRPr lang="en-US" sz="2800" b="1" dirty="0" smtClean="0"/>
          </a:p>
          <a:p>
            <a:endParaRPr lang="en-US" sz="2800" b="1" dirty="0"/>
          </a:p>
        </p:txBody>
      </p:sp>
    </p:spTree>
    <p:extLst>
      <p:ext uri="{BB962C8B-B14F-4D97-AF65-F5344CB8AC3E}">
        <p14:creationId xmlns:p14="http://schemas.microsoft.com/office/powerpoint/2010/main" val="17913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15" y="274637"/>
            <a:ext cx="8678163" cy="1907865"/>
          </a:xfrm>
        </p:spPr>
        <p:txBody>
          <a:bodyPr>
            <a:normAutofit/>
          </a:bodyPr>
          <a:lstStyle/>
          <a:p>
            <a:r>
              <a:rPr lang="en-US" sz="2400" b="1" dirty="0" smtClean="0">
                <a:solidFill>
                  <a:schemeClr val="tx2">
                    <a:lumMod val="60000"/>
                    <a:lumOff val="40000"/>
                  </a:schemeClr>
                </a:solidFill>
                <a:latin typeface="Arial Black"/>
                <a:cs typeface="Arial Black"/>
              </a:rPr>
              <a:t>AFG </a:t>
            </a:r>
            <a:r>
              <a:rPr lang="en-US" sz="2400" b="1" dirty="0">
                <a:solidFill>
                  <a:schemeClr val="tx2">
                    <a:lumMod val="60000"/>
                    <a:lumOff val="40000"/>
                  </a:schemeClr>
                </a:solidFill>
                <a:latin typeface="Arial Black"/>
                <a:cs typeface="Arial Black"/>
              </a:rPr>
              <a:t>Headquarters, </a:t>
            </a:r>
            <a:r>
              <a:rPr lang="en-US" sz="2400" b="1" dirty="0" smtClean="0">
                <a:solidFill>
                  <a:schemeClr val="tx2">
                    <a:lumMod val="60000"/>
                    <a:lumOff val="40000"/>
                  </a:schemeClr>
                </a:solidFill>
                <a:latin typeface="Arial Black"/>
                <a:cs typeface="Arial Black"/>
              </a:rPr>
              <a:t>Inc. </a:t>
            </a:r>
            <a:r>
              <a:rPr lang="en-US" sz="2400" b="1" dirty="0">
                <a:solidFill>
                  <a:schemeClr val="tx2">
                    <a:lumMod val="60000"/>
                    <a:lumOff val="40000"/>
                  </a:schemeClr>
                </a:solidFill>
                <a:latin typeface="Arial Black"/>
                <a:cs typeface="Arial Black"/>
              </a:rPr>
              <a:t>2021 Operating </a:t>
            </a:r>
            <a:r>
              <a:rPr lang="en-US" sz="2400" b="1" dirty="0" smtClean="0">
                <a:solidFill>
                  <a:schemeClr val="tx2">
                    <a:lumMod val="60000"/>
                    <a:lumOff val="40000"/>
                  </a:schemeClr>
                </a:solidFill>
                <a:latin typeface="Arial Black"/>
                <a:cs typeface="Arial Black"/>
              </a:rPr>
              <a:t>Budget</a:t>
            </a:r>
            <a:r>
              <a:rPr lang="en-US" sz="2400" b="1" dirty="0" smtClean="0">
                <a:solidFill>
                  <a:schemeClr val="tx2">
                    <a:lumMod val="60000"/>
                    <a:lumOff val="40000"/>
                  </a:schemeClr>
                </a:solidFill>
              </a:rPr>
              <a:t/>
            </a:r>
            <a:br>
              <a:rPr lang="en-US" sz="2400" b="1" dirty="0" smtClean="0">
                <a:solidFill>
                  <a:schemeClr val="tx2">
                    <a:lumMod val="60000"/>
                    <a:lumOff val="40000"/>
                  </a:schemeClr>
                </a:solidFill>
              </a:rPr>
            </a:br>
            <a:r>
              <a:rPr lang="es-ES" sz="2800" dirty="0" smtClean="0">
                <a:solidFill>
                  <a:schemeClr val="accent2"/>
                </a:solidFill>
                <a:latin typeface="Arial Black"/>
                <a:cs typeface="Arial Black"/>
              </a:rPr>
              <a:t>Sede </a:t>
            </a:r>
            <a:r>
              <a:rPr lang="es-ES" sz="2800" dirty="0">
                <a:solidFill>
                  <a:schemeClr val="accent2"/>
                </a:solidFill>
                <a:latin typeface="Arial Black"/>
                <a:cs typeface="Arial Black"/>
              </a:rPr>
              <a:t>de AFG, Inc. </a:t>
            </a:r>
            <a:r>
              <a:rPr lang="es-ES" sz="2800" dirty="0" smtClean="0">
                <a:solidFill>
                  <a:schemeClr val="accent2"/>
                </a:solidFill>
                <a:latin typeface="Arial Black"/>
                <a:cs typeface="Arial Black"/>
              </a:rPr>
              <a:t/>
            </a:r>
            <a:br>
              <a:rPr lang="es-ES" sz="2800" dirty="0" smtClean="0">
                <a:solidFill>
                  <a:schemeClr val="accent2"/>
                </a:solidFill>
                <a:latin typeface="Arial Black"/>
                <a:cs typeface="Arial Black"/>
              </a:rPr>
            </a:br>
            <a:r>
              <a:rPr lang="es-ES" sz="2800" dirty="0" smtClean="0">
                <a:solidFill>
                  <a:schemeClr val="accent2"/>
                </a:solidFill>
                <a:latin typeface="Arial Black"/>
                <a:cs typeface="Arial Black"/>
              </a:rPr>
              <a:t>Presupuesto </a:t>
            </a:r>
            <a:r>
              <a:rPr lang="es-ES" sz="2800" dirty="0">
                <a:solidFill>
                  <a:schemeClr val="accent2"/>
                </a:solidFill>
                <a:latin typeface="Arial Black"/>
                <a:cs typeface="Arial Black"/>
              </a:rPr>
              <a:t>operativo para 2021</a:t>
            </a:r>
            <a:r>
              <a:rPr lang="en-US" sz="2800" dirty="0">
                <a:solidFill>
                  <a:schemeClr val="accent2"/>
                </a:solidFill>
                <a:latin typeface="Arial Black"/>
                <a:cs typeface="Arial Black"/>
              </a:rPr>
              <a:t> </a:t>
            </a:r>
            <a:r>
              <a:rPr lang="en-US" sz="2800" b="1" dirty="0" smtClean="0">
                <a:solidFill>
                  <a:schemeClr val="accent2"/>
                </a:solidFill>
                <a:latin typeface="Arial Black"/>
                <a:cs typeface="Arial Black"/>
              </a:rPr>
              <a:t> </a:t>
            </a:r>
            <a:endParaRPr lang="en-US" sz="2800" dirty="0">
              <a:solidFill>
                <a:schemeClr val="accent2"/>
              </a:solidFill>
              <a:latin typeface="Arial Black"/>
              <a:cs typeface="Arial Black"/>
            </a:endParaRPr>
          </a:p>
        </p:txBody>
      </p:sp>
      <p:sp>
        <p:nvSpPr>
          <p:cNvPr id="4" name="Rectangle 3"/>
          <p:cNvSpPr/>
          <p:nvPr/>
        </p:nvSpPr>
        <p:spPr>
          <a:xfrm>
            <a:off x="694860" y="2182503"/>
            <a:ext cx="7991940" cy="3693319"/>
          </a:xfrm>
          <a:prstGeom prst="rect">
            <a:avLst/>
          </a:prstGeom>
        </p:spPr>
        <p:txBody>
          <a:bodyPr wrap="square">
            <a:spAutoFit/>
          </a:bodyPr>
          <a:lstStyle/>
          <a:p>
            <a:r>
              <a:rPr lang="en-US" b="1" dirty="0" smtClean="0"/>
              <a:t>2021 </a:t>
            </a:r>
            <a:r>
              <a:rPr lang="en-US" b="1" dirty="0"/>
              <a:t>Revenue Estimate</a:t>
            </a:r>
            <a:r>
              <a:rPr lang="en-US" dirty="0"/>
              <a:t>		</a:t>
            </a:r>
            <a:r>
              <a:rPr lang="en-US" dirty="0" smtClean="0"/>
              <a:t>	</a:t>
            </a:r>
            <a:r>
              <a:rPr lang="en-US" b="1" dirty="0" smtClean="0"/>
              <a:t>Actual </a:t>
            </a:r>
            <a:r>
              <a:rPr lang="en-US" b="1" dirty="0"/>
              <a:t>2020 Revenue 	</a:t>
            </a:r>
            <a:r>
              <a:rPr lang="en-US" b="1" dirty="0" smtClean="0"/>
              <a:t>Actual </a:t>
            </a:r>
            <a:r>
              <a:rPr lang="en-US" b="1" dirty="0"/>
              <a:t>2019 Revenue</a:t>
            </a:r>
            <a:endParaRPr lang="en-US" dirty="0"/>
          </a:p>
          <a:p>
            <a:r>
              <a:rPr lang="es-ES" b="1" dirty="0">
                <a:solidFill>
                  <a:srgbClr val="800000"/>
                </a:solidFill>
              </a:rPr>
              <a:t>Estimación de ingresos de 2021 </a:t>
            </a:r>
            <a:r>
              <a:rPr lang="es-ES" b="1" dirty="0" smtClean="0">
                <a:solidFill>
                  <a:srgbClr val="800000"/>
                </a:solidFill>
              </a:rPr>
              <a:t>	</a:t>
            </a:r>
            <a:r>
              <a:rPr lang="es-ES" b="1" dirty="0">
                <a:solidFill>
                  <a:srgbClr val="800000"/>
                </a:solidFill>
              </a:rPr>
              <a:t>Ingresos reales de </a:t>
            </a:r>
            <a:r>
              <a:rPr lang="es-ES" b="1" dirty="0" smtClean="0">
                <a:solidFill>
                  <a:srgbClr val="800000"/>
                </a:solidFill>
              </a:rPr>
              <a:t>2020  </a:t>
            </a:r>
            <a:r>
              <a:rPr lang="es-ES" b="1" dirty="0">
                <a:solidFill>
                  <a:srgbClr val="800000"/>
                </a:solidFill>
              </a:rPr>
              <a:t>Ingresos reales de </a:t>
            </a:r>
            <a:r>
              <a:rPr lang="es-ES" b="1" dirty="0" smtClean="0">
                <a:solidFill>
                  <a:srgbClr val="800000"/>
                </a:solidFill>
              </a:rPr>
              <a:t>2019</a:t>
            </a:r>
          </a:p>
          <a:p>
            <a:r>
              <a:rPr lang="en-US" b="1" dirty="0" smtClean="0">
                <a:solidFill>
                  <a:srgbClr val="800000"/>
                </a:solidFill>
              </a:rPr>
              <a:t> </a:t>
            </a:r>
            <a:r>
              <a:rPr lang="es-ES" b="1" dirty="0" smtClean="0">
                <a:solidFill>
                  <a:srgbClr val="800000"/>
                </a:solidFill>
              </a:rPr>
              <a:t> </a:t>
            </a:r>
            <a:endParaRPr lang="en-US" b="1" dirty="0" smtClean="0">
              <a:solidFill>
                <a:srgbClr val="800000"/>
              </a:solidFill>
            </a:endParaRPr>
          </a:p>
          <a:p>
            <a:r>
              <a:rPr lang="en-US" dirty="0" smtClean="0"/>
              <a:t>Literature </a:t>
            </a:r>
            <a:r>
              <a:rPr lang="en-US" dirty="0"/>
              <a:t>Sales: 	</a:t>
            </a:r>
            <a:r>
              <a:rPr lang="en-US" dirty="0" smtClean="0"/>
              <a:t>$</a:t>
            </a:r>
            <a:r>
              <a:rPr lang="en-US" dirty="0"/>
              <a:t>1</a:t>
            </a:r>
            <a:r>
              <a:rPr lang="en-US" dirty="0" smtClean="0"/>
              <a:t>.9	Million	</a:t>
            </a:r>
            <a:r>
              <a:rPr lang="en-US" b="1" dirty="0" smtClean="0"/>
              <a:t> </a:t>
            </a:r>
            <a:r>
              <a:rPr lang="en-US" b="1" dirty="0"/>
              <a:t>	</a:t>
            </a:r>
            <a:r>
              <a:rPr lang="en-US" dirty="0" smtClean="0"/>
              <a:t>$1.8 </a:t>
            </a:r>
            <a:r>
              <a:rPr lang="en-US" dirty="0"/>
              <a:t>Million			</a:t>
            </a:r>
            <a:r>
              <a:rPr lang="en-US" dirty="0" smtClean="0"/>
              <a:t>$2.9 Million</a:t>
            </a:r>
            <a:endParaRPr lang="en-US" dirty="0"/>
          </a:p>
          <a:p>
            <a:r>
              <a:rPr lang="en-US" dirty="0"/>
              <a:t>Contributions:		</a:t>
            </a:r>
            <a:r>
              <a:rPr lang="en-US" dirty="0" smtClean="0"/>
              <a:t>$</a:t>
            </a:r>
            <a:r>
              <a:rPr lang="en-US" dirty="0"/>
              <a:t>2</a:t>
            </a:r>
            <a:r>
              <a:rPr lang="en-US" dirty="0" smtClean="0"/>
              <a:t>.9 </a:t>
            </a:r>
            <a:r>
              <a:rPr lang="en-US" dirty="0"/>
              <a:t>Million</a:t>
            </a:r>
            <a:r>
              <a:rPr lang="en-US" b="1" dirty="0" smtClean="0"/>
              <a:t> </a:t>
            </a:r>
            <a:r>
              <a:rPr lang="en-US" b="1" dirty="0"/>
              <a:t>		</a:t>
            </a:r>
            <a:r>
              <a:rPr lang="en-US" dirty="0"/>
              <a:t>$</a:t>
            </a:r>
            <a:r>
              <a:rPr lang="en-US" dirty="0" smtClean="0"/>
              <a:t>3.3 </a:t>
            </a:r>
            <a:r>
              <a:rPr lang="en-US" dirty="0"/>
              <a:t>Million			$</a:t>
            </a:r>
            <a:r>
              <a:rPr lang="en-US" dirty="0" smtClean="0"/>
              <a:t>2.2 Million</a:t>
            </a:r>
            <a:endParaRPr lang="en-US" dirty="0"/>
          </a:p>
          <a:p>
            <a:r>
              <a:rPr lang="en-US" dirty="0"/>
              <a:t>Other			$  </a:t>
            </a:r>
            <a:r>
              <a:rPr lang="en-US" dirty="0" smtClean="0"/>
              <a:t>600,000</a:t>
            </a:r>
            <a:r>
              <a:rPr lang="en-US" dirty="0"/>
              <a:t>		$   </a:t>
            </a:r>
            <a:r>
              <a:rPr lang="en-US" dirty="0" smtClean="0"/>
              <a:t>300,000</a:t>
            </a:r>
            <a:r>
              <a:rPr lang="en-US" dirty="0"/>
              <a:t>		</a:t>
            </a:r>
            <a:r>
              <a:rPr lang="en-US" dirty="0" smtClean="0"/>
              <a:t>	$1.2 </a:t>
            </a:r>
            <a:r>
              <a:rPr lang="en-US" dirty="0"/>
              <a:t>Million</a:t>
            </a:r>
          </a:p>
          <a:p>
            <a:r>
              <a:rPr lang="en-US" dirty="0"/>
              <a:t>Total			$</a:t>
            </a:r>
            <a:r>
              <a:rPr lang="en-US" dirty="0" smtClean="0"/>
              <a:t>5.4 </a:t>
            </a:r>
            <a:r>
              <a:rPr lang="en-US" dirty="0"/>
              <a:t>Million</a:t>
            </a:r>
            <a:r>
              <a:rPr lang="en-US" b="1" dirty="0" smtClean="0"/>
              <a:t> </a:t>
            </a:r>
            <a:r>
              <a:rPr lang="en-US" b="1" dirty="0"/>
              <a:t>		</a:t>
            </a:r>
            <a:r>
              <a:rPr lang="en-US" dirty="0"/>
              <a:t>$</a:t>
            </a:r>
            <a:r>
              <a:rPr lang="en-US" dirty="0" smtClean="0"/>
              <a:t>5.5 </a:t>
            </a:r>
            <a:r>
              <a:rPr lang="en-US" dirty="0"/>
              <a:t>Million</a:t>
            </a:r>
            <a:r>
              <a:rPr lang="en-US" dirty="0" smtClean="0"/>
              <a:t> </a:t>
            </a:r>
            <a:r>
              <a:rPr lang="en-US" dirty="0"/>
              <a:t>			</a:t>
            </a:r>
            <a:r>
              <a:rPr lang="en-US" dirty="0" smtClean="0"/>
              <a:t>$6.6 </a:t>
            </a:r>
            <a:r>
              <a:rPr lang="en-US" dirty="0"/>
              <a:t>Million</a:t>
            </a:r>
            <a:endParaRPr lang="en-US" dirty="0" smtClean="0"/>
          </a:p>
          <a:p>
            <a:endParaRPr lang="en-US" dirty="0"/>
          </a:p>
          <a:p>
            <a:r>
              <a:rPr lang="en-US" b="1" dirty="0"/>
              <a:t>2021 Expense </a:t>
            </a:r>
            <a:r>
              <a:rPr lang="en-US" b="1" dirty="0" smtClean="0"/>
              <a:t>Estimate</a:t>
            </a:r>
            <a:r>
              <a:rPr lang="en-US" b="1" dirty="0"/>
              <a:t>		</a:t>
            </a:r>
            <a:r>
              <a:rPr lang="en-US" b="1" dirty="0" smtClean="0"/>
              <a:t>	Actual </a:t>
            </a:r>
            <a:r>
              <a:rPr lang="en-US" b="1" dirty="0"/>
              <a:t>2020 Expenses	</a:t>
            </a:r>
            <a:r>
              <a:rPr lang="en-US" b="1" dirty="0" smtClean="0"/>
              <a:t>Actual </a:t>
            </a:r>
            <a:r>
              <a:rPr lang="en-US" b="1" dirty="0"/>
              <a:t>2019 Expenses</a:t>
            </a:r>
            <a:endParaRPr lang="en-US" dirty="0"/>
          </a:p>
          <a:p>
            <a:r>
              <a:rPr lang="es-ES" b="1" dirty="0">
                <a:solidFill>
                  <a:srgbClr val="800000"/>
                </a:solidFill>
              </a:rPr>
              <a:t>Estimación</a:t>
            </a:r>
            <a:r>
              <a:rPr lang="en-US" b="1" dirty="0">
                <a:solidFill>
                  <a:srgbClr val="800000"/>
                </a:solidFill>
              </a:rPr>
              <a:t> </a:t>
            </a:r>
            <a:r>
              <a:rPr lang="es-ES" b="1" dirty="0" smtClean="0">
                <a:solidFill>
                  <a:srgbClr val="800000"/>
                </a:solidFill>
              </a:rPr>
              <a:t>de </a:t>
            </a:r>
            <a:r>
              <a:rPr lang="es-ES" b="1" dirty="0">
                <a:solidFill>
                  <a:srgbClr val="800000"/>
                </a:solidFill>
              </a:rPr>
              <a:t>gastos de 2021 </a:t>
            </a:r>
            <a:r>
              <a:rPr lang="es-ES" b="1" dirty="0" smtClean="0">
                <a:solidFill>
                  <a:srgbClr val="800000"/>
                </a:solidFill>
              </a:rPr>
              <a:t>	</a:t>
            </a:r>
            <a:r>
              <a:rPr lang="es-ES" b="1" dirty="0">
                <a:solidFill>
                  <a:srgbClr val="800000"/>
                </a:solidFill>
              </a:rPr>
              <a:t>Gastos reales de 2020</a:t>
            </a:r>
            <a:r>
              <a:rPr lang="en-US" b="1" dirty="0">
                <a:solidFill>
                  <a:srgbClr val="800000"/>
                </a:solidFill>
              </a:rPr>
              <a:t> </a:t>
            </a:r>
            <a:r>
              <a:rPr lang="en-US" b="1" dirty="0" smtClean="0">
                <a:solidFill>
                  <a:srgbClr val="800000"/>
                </a:solidFill>
              </a:rPr>
              <a:t>	</a:t>
            </a:r>
            <a:r>
              <a:rPr lang="es-ES" b="1" dirty="0">
                <a:solidFill>
                  <a:srgbClr val="800000"/>
                </a:solidFill>
              </a:rPr>
              <a:t>Gastos reales de 2019</a:t>
            </a:r>
            <a:r>
              <a:rPr lang="en-US" b="1" dirty="0">
                <a:solidFill>
                  <a:srgbClr val="800000"/>
                </a:solidFill>
              </a:rPr>
              <a:t> </a:t>
            </a:r>
            <a:endParaRPr lang="en-US" b="1" dirty="0" smtClean="0">
              <a:solidFill>
                <a:srgbClr val="800000"/>
              </a:solidFill>
            </a:endParaRPr>
          </a:p>
          <a:p>
            <a:r>
              <a:rPr lang="en-US" dirty="0"/>
              <a:t>			</a:t>
            </a:r>
            <a:r>
              <a:rPr lang="en-US" dirty="0" smtClean="0"/>
              <a:t>	$5.5 </a:t>
            </a:r>
            <a:r>
              <a:rPr lang="en-US" dirty="0"/>
              <a:t>Million		</a:t>
            </a:r>
            <a:r>
              <a:rPr lang="en-US" dirty="0" smtClean="0"/>
              <a:t>$5 </a:t>
            </a:r>
            <a:r>
              <a:rPr lang="en-US" dirty="0"/>
              <a:t>Million			$</a:t>
            </a:r>
            <a:r>
              <a:rPr lang="en-US" dirty="0" smtClean="0"/>
              <a:t>5.5 </a:t>
            </a:r>
            <a:r>
              <a:rPr lang="en-US" dirty="0"/>
              <a:t>Million</a:t>
            </a:r>
          </a:p>
          <a:p>
            <a:r>
              <a:rPr lang="en-US" dirty="0"/>
              <a:t>Net </a:t>
            </a:r>
            <a:r>
              <a:rPr lang="en-US" dirty="0" smtClean="0"/>
              <a:t>increase		(</a:t>
            </a:r>
            <a:r>
              <a:rPr lang="en-US" dirty="0"/>
              <a:t>$   </a:t>
            </a:r>
            <a:r>
              <a:rPr lang="en-US" dirty="0" smtClean="0"/>
              <a:t>74,000)</a:t>
            </a:r>
            <a:r>
              <a:rPr lang="en-US" dirty="0"/>
              <a:t>	</a:t>
            </a:r>
            <a:r>
              <a:rPr lang="en-US" dirty="0" smtClean="0"/>
              <a:t>	$    509,000</a:t>
            </a:r>
            <a:r>
              <a:rPr lang="en-US" dirty="0"/>
              <a:t>			$</a:t>
            </a:r>
            <a:r>
              <a:rPr lang="en-US" dirty="0" smtClean="0"/>
              <a:t>1.1 </a:t>
            </a:r>
            <a:r>
              <a:rPr lang="en-US" dirty="0"/>
              <a:t>Million</a:t>
            </a:r>
            <a:endParaRPr lang="en-US" dirty="0" smtClean="0"/>
          </a:p>
          <a:p>
            <a:r>
              <a:rPr lang="en-US" dirty="0" smtClean="0"/>
              <a:t>/ (decrease)</a:t>
            </a:r>
            <a:endParaRPr lang="en-US" dirty="0"/>
          </a:p>
        </p:txBody>
      </p:sp>
    </p:spTree>
    <p:extLst>
      <p:ext uri="{BB962C8B-B14F-4D97-AF65-F5344CB8AC3E}">
        <p14:creationId xmlns:p14="http://schemas.microsoft.com/office/powerpoint/2010/main" val="2263838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2555786"/>
          </a:xfrm>
        </p:spPr>
        <p:txBody>
          <a:bodyPr>
            <a:normAutofit fontScale="90000"/>
          </a:bodyPr>
          <a:lstStyle/>
          <a:p>
            <a:r>
              <a:rPr lang="en-US" dirty="0" smtClean="0"/>
              <a:t/>
            </a:r>
            <a:br>
              <a:rPr lang="en-US" dirty="0" smtClean="0"/>
            </a:br>
            <a:r>
              <a:rPr lang="en-US" sz="2700" dirty="0" smtClean="0">
                <a:solidFill>
                  <a:schemeClr val="accent1">
                    <a:lumMod val="75000"/>
                  </a:schemeClr>
                </a:solidFill>
                <a:cs typeface="Big Caslon"/>
              </a:rPr>
              <a:t>My Seat at the 2021 World Service Conference</a:t>
            </a:r>
            <a:br>
              <a:rPr lang="en-US" sz="2700" dirty="0" smtClean="0">
                <a:solidFill>
                  <a:schemeClr val="accent1">
                    <a:lumMod val="75000"/>
                  </a:schemeClr>
                </a:solidFill>
                <a:cs typeface="Big Caslon"/>
              </a:rPr>
            </a:br>
            <a:r>
              <a:rPr lang="en-US" dirty="0" smtClean="0">
                <a:solidFill>
                  <a:schemeClr val="accent1">
                    <a:lumMod val="75000"/>
                  </a:schemeClr>
                </a:solidFill>
              </a:rPr>
              <a:t/>
            </a:r>
            <a:br>
              <a:rPr lang="en-US" dirty="0" smtClean="0">
                <a:solidFill>
                  <a:schemeClr val="accent1">
                    <a:lumMod val="75000"/>
                  </a:schemeClr>
                </a:solidFill>
              </a:rPr>
            </a:br>
            <a:r>
              <a:rPr lang="es-ES" sz="2700" dirty="0" smtClean="0">
                <a:solidFill>
                  <a:srgbClr val="800000"/>
                </a:solidFill>
              </a:rPr>
              <a:t>Mi </a:t>
            </a:r>
            <a:r>
              <a:rPr lang="es-ES" sz="2700" dirty="0">
                <a:solidFill>
                  <a:srgbClr val="800000"/>
                </a:solidFill>
              </a:rPr>
              <a:t>A</a:t>
            </a:r>
            <a:r>
              <a:rPr lang="es-ES" sz="2700" dirty="0" smtClean="0">
                <a:solidFill>
                  <a:srgbClr val="800000"/>
                </a:solidFill>
              </a:rPr>
              <a:t>siento </a:t>
            </a:r>
            <a:r>
              <a:rPr lang="es-ES" sz="2700" dirty="0">
                <a:solidFill>
                  <a:srgbClr val="800000"/>
                </a:solidFill>
              </a:rPr>
              <a:t>en la Conferencia de Servicio Mundial 2021</a:t>
            </a:r>
            <a:r>
              <a:rPr lang="en-US" sz="2700" dirty="0">
                <a:solidFill>
                  <a:srgbClr val="800000"/>
                </a:solidFill>
              </a:rPr>
              <a:t> </a:t>
            </a:r>
          </a:p>
        </p:txBody>
      </p:sp>
      <p:pic>
        <p:nvPicPr>
          <p:cNvPr id="5" name="Content Placeholder 4" descr="IMG_20210416_184253.jpg"/>
          <p:cNvPicPr>
            <a:picLocks noGrp="1" noChangeAspect="1"/>
          </p:cNvPicPr>
          <p:nvPr>
            <p:ph idx="1"/>
          </p:nvPr>
        </p:nvPicPr>
        <p:blipFill>
          <a:blip r:embed="rId3">
            <a:extLst>
              <a:ext uri="{28A0092B-C50C-407E-A947-70E740481C1C}">
                <a14:useLocalDpi xmlns:a14="http://schemas.microsoft.com/office/drawing/2010/main" val="0"/>
              </a:ext>
            </a:extLst>
          </a:blip>
          <a:srcRect t="7061" b="7061"/>
          <a:stretch>
            <a:fillRect/>
          </a:stretch>
        </p:blipFill>
        <p:spPr/>
      </p:pic>
      <p:sp>
        <p:nvSpPr>
          <p:cNvPr id="4" name="Text Placeholder 3"/>
          <p:cNvSpPr>
            <a:spLocks noGrp="1"/>
          </p:cNvSpPr>
          <p:nvPr>
            <p:ph type="body" sz="half" idx="2"/>
          </p:nvPr>
        </p:nvSpPr>
        <p:spPr>
          <a:xfrm>
            <a:off x="457200" y="3098247"/>
            <a:ext cx="3008313" cy="3027915"/>
          </a:xfrm>
        </p:spPr>
        <p:txBody>
          <a:bodyPr>
            <a:normAutofit/>
          </a:bodyPr>
          <a:lstStyle/>
          <a:p>
            <a:r>
              <a:rPr lang="en-US" sz="2000" b="1" dirty="0" smtClean="0">
                <a:solidFill>
                  <a:schemeClr val="accent1">
                    <a:lumMod val="50000"/>
                  </a:schemeClr>
                </a:solidFill>
              </a:rPr>
              <a:t>Wall of greeting cards </a:t>
            </a:r>
          </a:p>
          <a:p>
            <a:r>
              <a:rPr lang="en-US" sz="2000" b="1" dirty="0" smtClean="0">
                <a:solidFill>
                  <a:schemeClr val="accent1">
                    <a:lumMod val="50000"/>
                  </a:schemeClr>
                </a:solidFill>
              </a:rPr>
              <a:t>by my computer </a:t>
            </a:r>
          </a:p>
          <a:p>
            <a:r>
              <a:rPr lang="en-US" sz="2000" b="1" dirty="0" smtClean="0">
                <a:solidFill>
                  <a:schemeClr val="accent1">
                    <a:lumMod val="50000"/>
                  </a:schemeClr>
                </a:solidFill>
              </a:rPr>
              <a:t>during Conference</a:t>
            </a:r>
          </a:p>
          <a:p>
            <a:endParaRPr lang="en-US" sz="2000" b="1" dirty="0">
              <a:solidFill>
                <a:schemeClr val="accent1">
                  <a:lumMod val="50000"/>
                </a:schemeClr>
              </a:solidFill>
            </a:endParaRPr>
          </a:p>
          <a:p>
            <a:r>
              <a:rPr lang="es-ES" sz="2000" b="1" dirty="0">
                <a:solidFill>
                  <a:srgbClr val="800000"/>
                </a:solidFill>
              </a:rPr>
              <a:t>Muro de tarjetas de felicitación junto a mi computadora durante la conferencia</a:t>
            </a:r>
            <a:endParaRPr lang="en-US" sz="2000" b="1" dirty="0">
              <a:solidFill>
                <a:srgbClr val="800000"/>
              </a:solidFill>
            </a:endParaRPr>
          </a:p>
          <a:p>
            <a:endParaRPr lang="en-US" sz="1800" b="1" dirty="0">
              <a:solidFill>
                <a:schemeClr val="accent1">
                  <a:lumMod val="50000"/>
                </a:schemeClr>
              </a:solidFill>
            </a:endParaRPr>
          </a:p>
        </p:txBody>
      </p:sp>
    </p:spTree>
    <p:extLst>
      <p:ext uri="{BB962C8B-B14F-4D97-AF65-F5344CB8AC3E}">
        <p14:creationId xmlns:p14="http://schemas.microsoft.com/office/powerpoint/2010/main" val="79018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73" y="274638"/>
            <a:ext cx="8973027" cy="1143000"/>
          </a:xfrm>
        </p:spPr>
        <p:txBody>
          <a:bodyPr>
            <a:normAutofit fontScale="90000"/>
          </a:bodyPr>
          <a:lstStyle/>
          <a:p>
            <a:r>
              <a:rPr lang="en-US" sz="2400" dirty="0" smtClean="0">
                <a:solidFill>
                  <a:srgbClr val="254061"/>
                </a:solidFill>
                <a:latin typeface="Arial Black"/>
                <a:cs typeface="Arial Black"/>
              </a:rPr>
              <a:t/>
            </a:r>
            <a:br>
              <a:rPr lang="en-US" sz="2400" dirty="0" smtClean="0">
                <a:solidFill>
                  <a:srgbClr val="254061"/>
                </a:solidFill>
                <a:latin typeface="Arial Black"/>
                <a:cs typeface="Arial Black"/>
              </a:rPr>
            </a:br>
            <a:r>
              <a:rPr lang="en-US" sz="2700" dirty="0" smtClean="0">
                <a:solidFill>
                  <a:schemeClr val="accent1"/>
                </a:solidFill>
                <a:latin typeface="Arial Black"/>
                <a:cs typeface="Arial Black"/>
              </a:rPr>
              <a:t>In 2020, where did our WSO contributions </a:t>
            </a:r>
            <a:r>
              <a:rPr lang="en-US" sz="2700" dirty="0">
                <a:solidFill>
                  <a:schemeClr val="accent1"/>
                </a:solidFill>
                <a:latin typeface="Arial Black"/>
                <a:cs typeface="Arial Black"/>
              </a:rPr>
              <a:t>g</a:t>
            </a:r>
            <a:r>
              <a:rPr lang="en-US" sz="2700" dirty="0" smtClean="0">
                <a:solidFill>
                  <a:schemeClr val="accent1"/>
                </a:solidFill>
                <a:latin typeface="Arial Black"/>
                <a:cs typeface="Arial Black"/>
              </a:rPr>
              <a:t>o?</a:t>
            </a:r>
            <a:br>
              <a:rPr lang="en-US" sz="2700" dirty="0" smtClean="0">
                <a:solidFill>
                  <a:schemeClr val="accent1"/>
                </a:solidFill>
                <a:latin typeface="Arial Black"/>
                <a:cs typeface="Arial Black"/>
              </a:rPr>
            </a:br>
            <a:r>
              <a:rPr lang="es-ES" sz="2700" dirty="0">
                <a:solidFill>
                  <a:schemeClr val="accent2"/>
                </a:solidFill>
                <a:latin typeface="Arial Black"/>
                <a:cs typeface="Arial Black"/>
              </a:rPr>
              <a:t>En 2020, ¿a dónde fueron nuestras </a:t>
            </a:r>
            <a:r>
              <a:rPr lang="es-ES" sz="2700" dirty="0" smtClean="0">
                <a:solidFill>
                  <a:schemeClr val="accent2"/>
                </a:solidFill>
                <a:latin typeface="Arial Black"/>
                <a:cs typeface="Arial Black"/>
              </a:rPr>
              <a:t/>
            </a:r>
            <a:br>
              <a:rPr lang="es-ES" sz="2700" dirty="0" smtClean="0">
                <a:solidFill>
                  <a:schemeClr val="accent2"/>
                </a:solidFill>
                <a:latin typeface="Arial Black"/>
                <a:cs typeface="Arial Black"/>
              </a:rPr>
            </a:br>
            <a:r>
              <a:rPr lang="es-ES" sz="2700" dirty="0" smtClean="0">
                <a:solidFill>
                  <a:schemeClr val="accent2"/>
                </a:solidFill>
                <a:latin typeface="Arial Black"/>
                <a:cs typeface="Arial Black"/>
              </a:rPr>
              <a:t>contribuciones </a:t>
            </a:r>
            <a:r>
              <a:rPr lang="es-ES" sz="2700" dirty="0">
                <a:solidFill>
                  <a:schemeClr val="accent2"/>
                </a:solidFill>
                <a:latin typeface="Arial Black"/>
                <a:cs typeface="Arial Black"/>
              </a:rPr>
              <a:t>a la OSM?</a:t>
            </a:r>
            <a:r>
              <a:rPr lang="en-US" sz="2700" dirty="0">
                <a:solidFill>
                  <a:schemeClr val="accent2"/>
                </a:solidFill>
                <a:latin typeface="Arial Black"/>
                <a:cs typeface="Arial Black"/>
              </a:rPr>
              <a:t> </a:t>
            </a:r>
            <a:r>
              <a:rPr lang="en-US" sz="2700" dirty="0" smtClean="0">
                <a:solidFill>
                  <a:schemeClr val="accent2"/>
                </a:solidFill>
                <a:latin typeface="Arial Black"/>
                <a:cs typeface="Arial Black"/>
              </a:rPr>
              <a:t/>
            </a:r>
            <a:br>
              <a:rPr lang="en-US" sz="2700" dirty="0" smtClean="0">
                <a:solidFill>
                  <a:schemeClr val="accent2"/>
                </a:solidFill>
                <a:latin typeface="Arial Black"/>
                <a:cs typeface="Arial Black"/>
              </a:rPr>
            </a:br>
            <a:endParaRPr lang="en-US" sz="2700" dirty="0">
              <a:solidFill>
                <a:schemeClr val="accent2"/>
              </a:solidFill>
              <a:latin typeface="Arial Black"/>
              <a:cs typeface="Arial Black"/>
            </a:endParaRPr>
          </a:p>
        </p:txBody>
      </p:sp>
      <p:pic>
        <p:nvPicPr>
          <p:cNvPr id="3" name="Picture 2" descr="Screen Shot 2021-06-01 at 12.30.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85" y="1740927"/>
            <a:ext cx="6790069" cy="4243792"/>
          </a:xfrm>
          <a:prstGeom prst="rect">
            <a:avLst/>
          </a:prstGeom>
        </p:spPr>
      </p:pic>
      <p:sp>
        <p:nvSpPr>
          <p:cNvPr id="5" name="TextBox 4"/>
          <p:cNvSpPr txBox="1"/>
          <p:nvPr/>
        </p:nvSpPr>
        <p:spPr>
          <a:xfrm>
            <a:off x="170973" y="5984719"/>
            <a:ext cx="8792895" cy="1200328"/>
          </a:xfrm>
          <a:prstGeom prst="rect">
            <a:avLst/>
          </a:prstGeom>
          <a:noFill/>
        </p:spPr>
        <p:txBody>
          <a:bodyPr wrap="square" rtlCol="0">
            <a:spAutoFit/>
          </a:bodyPr>
          <a:lstStyle/>
          <a:p>
            <a:r>
              <a:rPr lang="en-US" sz="2400" b="1" i="1" dirty="0" smtClean="0">
                <a:solidFill>
                  <a:srgbClr val="4F81BD"/>
                </a:solidFill>
              </a:rPr>
              <a:t>		In 2020 WSO allocated $263 </a:t>
            </a:r>
            <a:r>
              <a:rPr lang="en-US" sz="2400" b="1" i="1" dirty="0">
                <a:solidFill>
                  <a:srgbClr val="4F81BD"/>
                </a:solidFill>
              </a:rPr>
              <a:t>per </a:t>
            </a:r>
            <a:r>
              <a:rPr lang="en-US" sz="2400" b="1" i="1" dirty="0" smtClean="0">
                <a:solidFill>
                  <a:srgbClr val="4F81BD"/>
                </a:solidFill>
              </a:rPr>
              <a:t>group</a:t>
            </a:r>
          </a:p>
          <a:p>
            <a:r>
              <a:rPr lang="es-ES" sz="2400" b="1" i="1" dirty="0" smtClean="0">
                <a:solidFill>
                  <a:srgbClr val="FF6600"/>
                </a:solidFill>
              </a:rPr>
              <a:t>						</a:t>
            </a:r>
            <a:r>
              <a:rPr lang="es-ES" sz="2400" b="1" i="1" dirty="0" smtClean="0">
                <a:solidFill>
                  <a:srgbClr val="C0504D"/>
                </a:solidFill>
              </a:rPr>
              <a:t>En </a:t>
            </a:r>
            <a:r>
              <a:rPr lang="es-ES" sz="2400" b="1" i="1" dirty="0">
                <a:solidFill>
                  <a:srgbClr val="C0504D"/>
                </a:solidFill>
              </a:rPr>
              <a:t>2020, la OSM asignó $ 263 por grupo</a:t>
            </a:r>
            <a:endParaRPr lang="en-US" sz="2400" b="1" i="1" dirty="0">
              <a:solidFill>
                <a:srgbClr val="C0504D"/>
              </a:solidFill>
            </a:endParaRPr>
          </a:p>
          <a:p>
            <a:endParaRPr lang="en-US" sz="2400" b="1" dirty="0">
              <a:solidFill>
                <a:srgbClr val="254061"/>
              </a:solidFill>
            </a:endParaRPr>
          </a:p>
        </p:txBody>
      </p:sp>
    </p:spTree>
    <p:extLst>
      <p:ext uri="{BB962C8B-B14F-4D97-AF65-F5344CB8AC3E}">
        <p14:creationId xmlns:p14="http://schemas.microsoft.com/office/powerpoint/2010/main" val="1004014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chemeClr val="accent1">
                    <a:lumMod val="75000"/>
                  </a:schemeClr>
                </a:solidFill>
                <a:cs typeface="Arial Black"/>
              </a:rPr>
              <a:t>2020 Contributions </a:t>
            </a:r>
            <a:r>
              <a:rPr lang="en-US" sz="2800" b="1" dirty="0" smtClean="0">
                <a:solidFill>
                  <a:schemeClr val="accent1">
                    <a:lumMod val="75000"/>
                  </a:schemeClr>
                </a:solidFill>
                <a:cs typeface="Arial Black"/>
              </a:rPr>
              <a:t>from NY </a:t>
            </a:r>
            <a:r>
              <a:rPr lang="en-US" sz="2800" b="1" dirty="0">
                <a:solidFill>
                  <a:schemeClr val="accent1">
                    <a:lumMod val="75000"/>
                  </a:schemeClr>
                </a:solidFill>
                <a:cs typeface="Arial Black"/>
              </a:rPr>
              <a:t>South (Groups &amp; Other</a:t>
            </a:r>
            <a:r>
              <a:rPr lang="en-US" sz="2800" b="1" dirty="0" smtClean="0">
                <a:solidFill>
                  <a:schemeClr val="accent1">
                    <a:lumMod val="75000"/>
                  </a:schemeClr>
                </a:solidFill>
                <a:cs typeface="Arial Black"/>
              </a:rPr>
              <a:t>)</a:t>
            </a:r>
            <a:br>
              <a:rPr lang="en-US" sz="2800" b="1" dirty="0" smtClean="0">
                <a:solidFill>
                  <a:schemeClr val="accent1">
                    <a:lumMod val="75000"/>
                  </a:schemeClr>
                </a:solidFill>
                <a:cs typeface="Arial Black"/>
              </a:rPr>
            </a:br>
            <a:r>
              <a:rPr lang="es-ES" sz="2800" b="1" dirty="0">
                <a:solidFill>
                  <a:schemeClr val="accent2"/>
                </a:solidFill>
                <a:cs typeface="Arial Black"/>
              </a:rPr>
              <a:t>Contribuciones 2020 </a:t>
            </a:r>
            <a:r>
              <a:rPr lang="es-ES" sz="2800" b="1" dirty="0" smtClean="0">
                <a:solidFill>
                  <a:schemeClr val="accent2"/>
                </a:solidFill>
                <a:cs typeface="Arial Black"/>
              </a:rPr>
              <a:t>del Sur de Nueva York</a:t>
            </a:r>
            <a:br>
              <a:rPr lang="es-ES" sz="2800" b="1" dirty="0" smtClean="0">
                <a:solidFill>
                  <a:schemeClr val="accent2"/>
                </a:solidFill>
                <a:cs typeface="Arial Black"/>
              </a:rPr>
            </a:br>
            <a:r>
              <a:rPr lang="es-ES" sz="2800" b="1" dirty="0" smtClean="0">
                <a:solidFill>
                  <a:schemeClr val="accent2"/>
                </a:solidFill>
                <a:cs typeface="Arial Black"/>
              </a:rPr>
              <a:t> (Grupos </a:t>
            </a:r>
            <a:r>
              <a:rPr lang="es-ES" sz="2800" b="1" dirty="0">
                <a:solidFill>
                  <a:schemeClr val="accent2"/>
                </a:solidFill>
                <a:cs typeface="Arial Black"/>
              </a:rPr>
              <a:t>y </a:t>
            </a:r>
            <a:r>
              <a:rPr lang="es-ES" sz="2800" b="1" dirty="0" smtClean="0">
                <a:solidFill>
                  <a:schemeClr val="accent2"/>
                </a:solidFill>
                <a:cs typeface="Arial Black"/>
              </a:rPr>
              <a:t>Otros</a:t>
            </a:r>
            <a:r>
              <a:rPr lang="es-ES" sz="2800" b="1" dirty="0">
                <a:solidFill>
                  <a:schemeClr val="accent2"/>
                </a:solidFill>
                <a:cs typeface="Arial Black"/>
              </a:rPr>
              <a:t>)</a:t>
            </a:r>
            <a:r>
              <a:rPr lang="en-US" sz="2800" b="1" dirty="0">
                <a:solidFill>
                  <a:schemeClr val="accent2"/>
                </a:solidFill>
                <a:cs typeface="Arial Black"/>
              </a:rPr>
              <a:t> </a:t>
            </a:r>
          </a:p>
        </p:txBody>
      </p:sp>
      <p:sp>
        <p:nvSpPr>
          <p:cNvPr id="3" name="TextBox 2"/>
          <p:cNvSpPr txBox="1"/>
          <p:nvPr/>
        </p:nvSpPr>
        <p:spPr>
          <a:xfrm>
            <a:off x="659467" y="1613056"/>
            <a:ext cx="5424583" cy="4247317"/>
          </a:xfrm>
          <a:prstGeom prst="rect">
            <a:avLst/>
          </a:prstGeom>
          <a:noFill/>
        </p:spPr>
        <p:txBody>
          <a:bodyPr wrap="square" rtlCol="0">
            <a:spAutoFit/>
          </a:bodyPr>
          <a:lstStyle/>
          <a:p>
            <a:pPr marL="285750" lvl="1" indent="-285750">
              <a:buFont typeface="Wingdings" charset="2"/>
              <a:buChar char="§"/>
            </a:pPr>
            <a:r>
              <a:rPr lang="en-US" b="1" dirty="0">
                <a:solidFill>
                  <a:srgbClr val="254061"/>
                </a:solidFill>
              </a:rPr>
              <a:t>52% of NYS groups contributed to WSO in 2020 </a:t>
            </a:r>
          </a:p>
          <a:p>
            <a:r>
              <a:rPr lang="en-US" b="1" dirty="0" smtClean="0">
                <a:solidFill>
                  <a:srgbClr val="800000"/>
                </a:solidFill>
              </a:rPr>
              <a:t>		5</a:t>
            </a:r>
            <a:r>
              <a:rPr lang="es-ES" b="1" dirty="0" smtClean="0">
                <a:solidFill>
                  <a:srgbClr val="800000"/>
                </a:solidFill>
              </a:rPr>
              <a:t>2</a:t>
            </a:r>
            <a:r>
              <a:rPr lang="es-ES" b="1" dirty="0">
                <a:solidFill>
                  <a:srgbClr val="800000"/>
                </a:solidFill>
              </a:rPr>
              <a:t>% de los grupos del Sur de Nueva York 			contribuido a la OSM en </a:t>
            </a:r>
            <a:r>
              <a:rPr lang="es-ES" b="1" dirty="0" smtClean="0">
                <a:solidFill>
                  <a:srgbClr val="800000"/>
                </a:solidFill>
              </a:rPr>
              <a:t>2020</a:t>
            </a:r>
          </a:p>
          <a:p>
            <a:endParaRPr lang="en-US" b="1" dirty="0">
              <a:solidFill>
                <a:srgbClr val="254061"/>
              </a:solidFill>
            </a:endParaRPr>
          </a:p>
          <a:p>
            <a:pPr marL="285750" indent="-285750">
              <a:buFont typeface="Wingdings" charset="2"/>
              <a:buChar char="§"/>
            </a:pPr>
            <a:r>
              <a:rPr lang="en-US" b="1" dirty="0" smtClean="0">
                <a:solidFill>
                  <a:srgbClr val="254061"/>
                </a:solidFill>
              </a:rPr>
              <a:t>Average group contribution</a:t>
            </a:r>
            <a:r>
              <a:rPr lang="en-US" b="1" dirty="0">
                <a:solidFill>
                  <a:srgbClr val="254061"/>
                </a:solidFill>
              </a:rPr>
              <a:t>: </a:t>
            </a:r>
            <a:r>
              <a:rPr lang="en-US" b="1" dirty="0" smtClean="0">
                <a:solidFill>
                  <a:srgbClr val="254061"/>
                </a:solidFill>
              </a:rPr>
              <a:t>$95 </a:t>
            </a:r>
          </a:p>
          <a:p>
            <a:pPr marL="285750" indent="-285750">
              <a:buFont typeface="Wingdings" charset="2"/>
              <a:buChar char="ü"/>
            </a:pPr>
            <a:r>
              <a:rPr lang="en-US" b="1" dirty="0" smtClean="0">
                <a:solidFill>
                  <a:srgbClr val="254061"/>
                </a:solidFill>
              </a:rPr>
              <a:t>Total: $26,000</a:t>
            </a:r>
          </a:p>
          <a:p>
            <a:pPr lvl="2"/>
            <a:r>
              <a:rPr lang="es-ES" b="1" dirty="0">
                <a:solidFill>
                  <a:srgbClr val="800000"/>
                </a:solidFill>
              </a:rPr>
              <a:t>Contribución grupal promedio: $ </a:t>
            </a:r>
            <a:r>
              <a:rPr lang="es-ES" b="1" dirty="0" smtClean="0">
                <a:solidFill>
                  <a:srgbClr val="800000"/>
                </a:solidFill>
              </a:rPr>
              <a:t>95</a:t>
            </a:r>
          </a:p>
          <a:p>
            <a:r>
              <a:rPr lang="es-ES" b="1" dirty="0" smtClean="0">
                <a:solidFill>
                  <a:srgbClr val="800000"/>
                </a:solidFill>
              </a:rPr>
              <a:t> 		Total</a:t>
            </a:r>
            <a:r>
              <a:rPr lang="es-ES" b="1" dirty="0">
                <a:solidFill>
                  <a:srgbClr val="800000"/>
                </a:solidFill>
              </a:rPr>
              <a:t>: $ 26.000</a:t>
            </a:r>
            <a:endParaRPr lang="en-US" b="1" dirty="0">
              <a:solidFill>
                <a:srgbClr val="800000"/>
              </a:solidFill>
            </a:endParaRPr>
          </a:p>
          <a:p>
            <a:endParaRPr lang="en-US" b="1" dirty="0">
              <a:solidFill>
                <a:srgbClr val="254061"/>
              </a:solidFill>
            </a:endParaRPr>
          </a:p>
          <a:p>
            <a:pPr marL="285750" indent="-285750">
              <a:buFont typeface="Wingdings" charset="2"/>
              <a:buChar char="§"/>
            </a:pPr>
            <a:r>
              <a:rPr lang="en-US" b="1" dirty="0" smtClean="0">
                <a:solidFill>
                  <a:srgbClr val="254061"/>
                </a:solidFill>
              </a:rPr>
              <a:t>Other NYS contributions (AISs</a:t>
            </a:r>
            <a:r>
              <a:rPr lang="en-US" b="1" dirty="0">
                <a:solidFill>
                  <a:srgbClr val="254061"/>
                </a:solidFill>
              </a:rPr>
              <a:t>, </a:t>
            </a:r>
            <a:r>
              <a:rPr lang="en-US" b="1" dirty="0" smtClean="0">
                <a:solidFill>
                  <a:srgbClr val="254061"/>
                </a:solidFill>
              </a:rPr>
              <a:t>LDCs</a:t>
            </a:r>
            <a:r>
              <a:rPr lang="en-US" b="1" dirty="0">
                <a:solidFill>
                  <a:srgbClr val="254061"/>
                </a:solidFill>
              </a:rPr>
              <a:t> </a:t>
            </a:r>
            <a:r>
              <a:rPr lang="en-US" b="1" dirty="0" smtClean="0">
                <a:solidFill>
                  <a:srgbClr val="254061"/>
                </a:solidFill>
              </a:rPr>
              <a:t>&amp; Area): </a:t>
            </a:r>
          </a:p>
          <a:p>
            <a:pPr marL="285750" indent="-285750">
              <a:buFont typeface="Wingdings" charset="2"/>
              <a:buChar char="ü"/>
            </a:pPr>
            <a:r>
              <a:rPr lang="en-US" b="1" dirty="0" smtClean="0">
                <a:solidFill>
                  <a:srgbClr val="254061"/>
                </a:solidFill>
              </a:rPr>
              <a:t>Total $42,000</a:t>
            </a:r>
          </a:p>
          <a:p>
            <a:r>
              <a:rPr lang="es-ES" b="1" dirty="0" smtClean="0">
                <a:solidFill>
                  <a:srgbClr val="800000"/>
                </a:solidFill>
              </a:rPr>
              <a:t>		Otras </a:t>
            </a:r>
            <a:r>
              <a:rPr lang="es-ES" b="1" dirty="0">
                <a:solidFill>
                  <a:srgbClr val="800000"/>
                </a:solidFill>
              </a:rPr>
              <a:t>contribuciones de NYS (AIS, LDC y Área)</a:t>
            </a:r>
            <a:r>
              <a:rPr lang="es-ES" b="1" dirty="0" smtClean="0">
                <a:solidFill>
                  <a:srgbClr val="800000"/>
                </a:solidFill>
              </a:rPr>
              <a:t>:</a:t>
            </a:r>
          </a:p>
          <a:p>
            <a:r>
              <a:rPr lang="es-ES" b="1" dirty="0" smtClean="0">
                <a:solidFill>
                  <a:srgbClr val="800000"/>
                </a:solidFill>
              </a:rPr>
              <a:t> 		Total </a:t>
            </a:r>
            <a:r>
              <a:rPr lang="es-ES" b="1" dirty="0">
                <a:solidFill>
                  <a:srgbClr val="800000"/>
                </a:solidFill>
              </a:rPr>
              <a:t>$ 42,000</a:t>
            </a:r>
            <a:endParaRPr lang="en-US" b="1" dirty="0">
              <a:solidFill>
                <a:srgbClr val="800000"/>
              </a:solidFill>
            </a:endParaRPr>
          </a:p>
          <a:p>
            <a:pPr marL="285750" indent="-285750">
              <a:buFont typeface="Arial"/>
              <a:buChar char="•"/>
            </a:pPr>
            <a:endParaRPr lang="en-US" b="1" dirty="0">
              <a:solidFill>
                <a:srgbClr val="254061"/>
              </a:solidFill>
            </a:endParaRPr>
          </a:p>
          <a:p>
            <a:pPr marL="285750" indent="-285750">
              <a:buFont typeface="Arial"/>
              <a:buChar char="•"/>
            </a:pPr>
            <a:endParaRPr lang="en-US" b="1" dirty="0">
              <a:solidFill>
                <a:srgbClr val="254061"/>
              </a:solidFill>
            </a:endParaRPr>
          </a:p>
        </p:txBody>
      </p:sp>
      <p:sp>
        <p:nvSpPr>
          <p:cNvPr id="5" name="TextBox 4"/>
          <p:cNvSpPr txBox="1"/>
          <p:nvPr/>
        </p:nvSpPr>
        <p:spPr>
          <a:xfrm>
            <a:off x="0" y="5689381"/>
            <a:ext cx="9143999" cy="1323439"/>
          </a:xfrm>
          <a:prstGeom prst="rect">
            <a:avLst/>
          </a:prstGeom>
          <a:noFill/>
        </p:spPr>
        <p:txBody>
          <a:bodyPr wrap="square" rtlCol="0">
            <a:spAutoFit/>
          </a:bodyPr>
          <a:lstStyle/>
          <a:p>
            <a:r>
              <a:rPr lang="en-US" sz="2800" b="1" dirty="0" smtClean="0">
                <a:solidFill>
                  <a:schemeClr val="accent1">
                    <a:lumMod val="75000"/>
                  </a:schemeClr>
                </a:solidFill>
                <a:latin typeface="+mj-lt"/>
              </a:rPr>
              <a:t>Thank you for your generous contributions to WSO in 2020!</a:t>
            </a:r>
          </a:p>
          <a:p>
            <a:r>
              <a:rPr lang="es-ES" sz="2800" b="1" dirty="0">
                <a:solidFill>
                  <a:srgbClr val="C0504D"/>
                </a:solidFill>
                <a:latin typeface="+mj-lt"/>
              </a:rPr>
              <a:t>¡Gracias por sus generosas contribuciones a la OSM en 2020</a:t>
            </a:r>
            <a:r>
              <a:rPr lang="es-ES" sz="2800" b="1" dirty="0">
                <a:solidFill>
                  <a:srgbClr val="C0504D"/>
                </a:solidFill>
              </a:rPr>
              <a:t>!</a:t>
            </a:r>
            <a:endParaRPr lang="en-US" sz="2800" b="1" dirty="0">
              <a:solidFill>
                <a:srgbClr val="C0504D"/>
              </a:solidFill>
            </a:endParaRPr>
          </a:p>
          <a:p>
            <a:endParaRPr lang="en-US" sz="2400" b="1" dirty="0">
              <a:solidFill>
                <a:srgbClr val="C0504D"/>
              </a:solidFill>
            </a:endParaRPr>
          </a:p>
        </p:txBody>
      </p:sp>
      <p:pic>
        <p:nvPicPr>
          <p:cNvPr id="10" name="Picture 9" descr="skd181973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0" y="1613056"/>
            <a:ext cx="2834640" cy="3771182"/>
          </a:xfrm>
          <a:prstGeom prst="rect">
            <a:avLst/>
          </a:prstGeom>
        </p:spPr>
      </p:pic>
      <p:sp>
        <p:nvSpPr>
          <p:cNvPr id="11" name="TextBox 10"/>
          <p:cNvSpPr txBox="1"/>
          <p:nvPr/>
        </p:nvSpPr>
        <p:spPr>
          <a:xfrm>
            <a:off x="6084050" y="3147708"/>
            <a:ext cx="2335331" cy="1446550"/>
          </a:xfrm>
          <a:prstGeom prst="rect">
            <a:avLst/>
          </a:prstGeom>
          <a:noFill/>
        </p:spPr>
        <p:txBody>
          <a:bodyPr wrap="square" rtlCol="0">
            <a:spAutoFit/>
          </a:bodyPr>
          <a:lstStyle/>
          <a:p>
            <a:r>
              <a:rPr lang="en-US" sz="3200" b="1" dirty="0" smtClean="0">
                <a:latin typeface="Apple Chancery"/>
                <a:cs typeface="Apple Chancery"/>
              </a:rPr>
              <a:t>Thank You!</a:t>
            </a:r>
          </a:p>
          <a:p>
            <a:r>
              <a:rPr lang="es-ES" sz="3200" b="1" dirty="0">
                <a:solidFill>
                  <a:srgbClr val="800000"/>
                </a:solidFill>
                <a:latin typeface="Apple Chancery"/>
                <a:cs typeface="Apple Chancery"/>
              </a:rPr>
              <a:t>	</a:t>
            </a:r>
            <a:r>
              <a:rPr lang="es-ES" sz="3600" dirty="0" smtClean="0">
                <a:solidFill>
                  <a:srgbClr val="800000"/>
                </a:solidFill>
                <a:latin typeface="Apple Chancery"/>
                <a:cs typeface="Apple Chancery"/>
              </a:rPr>
              <a:t>¡</a:t>
            </a:r>
            <a:r>
              <a:rPr lang="es-ES" sz="3600" dirty="0">
                <a:solidFill>
                  <a:srgbClr val="800000"/>
                </a:solidFill>
                <a:latin typeface="Apple Chancery"/>
                <a:cs typeface="Apple Chancery"/>
              </a:rPr>
              <a:t>Gracias!</a:t>
            </a:r>
            <a:endParaRPr lang="en-US" sz="3600" dirty="0">
              <a:solidFill>
                <a:srgbClr val="800000"/>
              </a:solidFill>
              <a:latin typeface="Apple Chancery"/>
              <a:cs typeface="Apple Chancery"/>
            </a:endParaRPr>
          </a:p>
          <a:p>
            <a:endParaRPr lang="en-US" sz="2000" b="1" dirty="0"/>
          </a:p>
        </p:txBody>
      </p:sp>
    </p:spTree>
    <p:extLst>
      <p:ext uri="{BB962C8B-B14F-4D97-AF65-F5344CB8AC3E}">
        <p14:creationId xmlns:p14="http://schemas.microsoft.com/office/powerpoint/2010/main" val="2652305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084" y="274638"/>
            <a:ext cx="6128207" cy="1143000"/>
          </a:xfrm>
        </p:spPr>
        <p:txBody>
          <a:bodyPr>
            <a:noAutofit/>
          </a:bodyPr>
          <a:lstStyle/>
          <a:p>
            <a:r>
              <a:rPr lang="es-ES" sz="3200" b="1" dirty="0" smtClean="0">
                <a:solidFill>
                  <a:schemeClr val="accent4">
                    <a:lumMod val="75000"/>
                  </a:schemeClr>
                </a:solidFill>
                <a:cs typeface="Chalkduster"/>
              </a:rPr>
              <a:t>Are </a:t>
            </a:r>
            <a:r>
              <a:rPr lang="es-ES" sz="3200" b="1" dirty="0" err="1" smtClean="0">
                <a:solidFill>
                  <a:schemeClr val="accent4">
                    <a:lumMod val="75000"/>
                  </a:schemeClr>
                </a:solidFill>
                <a:cs typeface="Chalkduster"/>
              </a:rPr>
              <a:t>there</a:t>
            </a:r>
            <a:r>
              <a:rPr lang="es-ES" sz="3200" b="1" dirty="0" smtClean="0">
                <a:solidFill>
                  <a:schemeClr val="accent4">
                    <a:lumMod val="75000"/>
                  </a:schemeClr>
                </a:solidFill>
                <a:cs typeface="Chalkduster"/>
              </a:rPr>
              <a:t> </a:t>
            </a:r>
            <a:r>
              <a:rPr lang="es-ES" sz="3200" b="1" dirty="0" err="1" smtClean="0">
                <a:solidFill>
                  <a:schemeClr val="accent4">
                    <a:lumMod val="75000"/>
                  </a:schemeClr>
                </a:solidFill>
                <a:cs typeface="Chalkduster"/>
              </a:rPr>
              <a:t>any</a:t>
            </a:r>
            <a:r>
              <a:rPr lang="es-ES" sz="3200" b="1" dirty="0" smtClean="0">
                <a:solidFill>
                  <a:schemeClr val="accent4">
                    <a:lumMod val="75000"/>
                  </a:schemeClr>
                </a:solidFill>
                <a:cs typeface="Chalkduster"/>
              </a:rPr>
              <a:t> </a:t>
            </a:r>
            <a:r>
              <a:rPr lang="es-ES" sz="3200" b="1" dirty="0" err="1" smtClean="0">
                <a:solidFill>
                  <a:schemeClr val="accent4">
                    <a:lumMod val="75000"/>
                  </a:schemeClr>
                </a:solidFill>
                <a:cs typeface="Chalkduster"/>
              </a:rPr>
              <a:t>questions</a:t>
            </a:r>
            <a:r>
              <a:rPr lang="es-ES" sz="3200" b="1" dirty="0" smtClean="0">
                <a:solidFill>
                  <a:schemeClr val="accent4">
                    <a:lumMod val="75000"/>
                  </a:schemeClr>
                </a:solidFill>
                <a:cs typeface="Chalkduster"/>
              </a:rPr>
              <a:t>?</a:t>
            </a:r>
            <a:r>
              <a:rPr lang="es-ES" sz="3200" b="1" dirty="0">
                <a:solidFill>
                  <a:schemeClr val="accent4">
                    <a:lumMod val="75000"/>
                  </a:schemeClr>
                </a:solidFill>
                <a:cs typeface="Chalkduster"/>
              </a:rPr>
              <a:t/>
            </a:r>
            <a:br>
              <a:rPr lang="es-ES" sz="3200" b="1" dirty="0">
                <a:solidFill>
                  <a:schemeClr val="accent4">
                    <a:lumMod val="75000"/>
                  </a:schemeClr>
                </a:solidFill>
                <a:cs typeface="Chalkduster"/>
              </a:rPr>
            </a:br>
            <a:r>
              <a:rPr lang="es-ES" sz="3200" b="1" dirty="0" smtClean="0">
                <a:solidFill>
                  <a:schemeClr val="accent2">
                    <a:lumMod val="75000"/>
                  </a:schemeClr>
                </a:solidFill>
              </a:rPr>
              <a:t>¿</a:t>
            </a:r>
            <a:r>
              <a:rPr lang="es-ES" sz="3200" b="1" dirty="0">
                <a:solidFill>
                  <a:schemeClr val="accent2">
                    <a:lumMod val="75000"/>
                  </a:schemeClr>
                </a:solidFill>
              </a:rPr>
              <a:t>Hay alguna pregunta?</a:t>
            </a:r>
            <a:r>
              <a:rPr lang="en-US" sz="3200" b="1" dirty="0">
                <a:solidFill>
                  <a:schemeClr val="accent2">
                    <a:lumMod val="75000"/>
                  </a:schemeClr>
                </a:solidFill>
              </a:rPr>
              <a:t> </a:t>
            </a:r>
            <a:endParaRPr lang="en-US" sz="3200" b="1" i="1" dirty="0">
              <a:solidFill>
                <a:schemeClr val="accent2">
                  <a:lumMod val="75000"/>
                </a:schemeClr>
              </a:solidFill>
            </a:endParaRPr>
          </a:p>
        </p:txBody>
      </p:sp>
      <p:pic>
        <p:nvPicPr>
          <p:cNvPr id="6" name="Picture 5" descr="Curtain of Magnolias_20160401_164106.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599" y="1417638"/>
            <a:ext cx="7011550" cy="4914989"/>
          </a:xfrm>
          <a:prstGeom prst="rect">
            <a:avLst/>
          </a:prstGeom>
        </p:spPr>
      </p:pic>
    </p:spTree>
    <p:extLst>
      <p:ext uri="{BB962C8B-B14F-4D97-AF65-F5344CB8AC3E}">
        <p14:creationId xmlns:p14="http://schemas.microsoft.com/office/powerpoint/2010/main" val="4117398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b="1" dirty="0" smtClean="0">
                <a:solidFill>
                  <a:schemeClr val="accent1"/>
                </a:solidFill>
                <a:cs typeface="Avenir Book"/>
              </a:rPr>
              <a:t>Two Minute </a:t>
            </a:r>
            <a:r>
              <a:rPr lang="en-US" sz="3600" b="1" dirty="0" smtClean="0">
                <a:solidFill>
                  <a:schemeClr val="accent1"/>
                </a:solidFill>
                <a:cs typeface="Avenir Book"/>
              </a:rPr>
              <a:t>Break</a:t>
            </a:r>
            <a:br>
              <a:rPr lang="en-US" sz="3600" b="1" dirty="0" smtClean="0">
                <a:solidFill>
                  <a:schemeClr val="accent1"/>
                </a:solidFill>
                <a:cs typeface="Avenir Book"/>
              </a:rPr>
            </a:br>
            <a:r>
              <a:rPr lang="es-ES" sz="3600" dirty="0">
                <a:solidFill>
                  <a:schemeClr val="accent6">
                    <a:lumMod val="50000"/>
                  </a:schemeClr>
                </a:solidFill>
                <a:cs typeface="Avenir Book"/>
              </a:rPr>
              <a:t>Descanso de </a:t>
            </a:r>
            <a:r>
              <a:rPr lang="es-ES" sz="3600" dirty="0" smtClean="0">
                <a:solidFill>
                  <a:schemeClr val="accent6">
                    <a:lumMod val="50000"/>
                  </a:schemeClr>
                </a:solidFill>
                <a:cs typeface="Avenir Book"/>
              </a:rPr>
              <a:t>Dos </a:t>
            </a:r>
            <a:r>
              <a:rPr lang="es-ES" sz="3600" dirty="0">
                <a:solidFill>
                  <a:schemeClr val="accent6">
                    <a:lumMod val="50000"/>
                  </a:schemeClr>
                </a:solidFill>
                <a:cs typeface="Avenir Book"/>
              </a:rPr>
              <a:t>M</a:t>
            </a:r>
            <a:r>
              <a:rPr lang="es-ES" sz="3600" dirty="0" smtClean="0">
                <a:solidFill>
                  <a:schemeClr val="accent6">
                    <a:lumMod val="50000"/>
                  </a:schemeClr>
                </a:solidFill>
                <a:cs typeface="Avenir Book"/>
              </a:rPr>
              <a:t>inutos</a:t>
            </a:r>
            <a:r>
              <a:rPr lang="en-US" sz="3600" dirty="0" smtClean="0">
                <a:solidFill>
                  <a:schemeClr val="accent6">
                    <a:lumMod val="50000"/>
                  </a:schemeClr>
                </a:solidFill>
                <a:cs typeface="Avenir Book"/>
              </a:rPr>
              <a:t> </a:t>
            </a:r>
            <a:endParaRPr lang="en-US" sz="3600" dirty="0">
              <a:solidFill>
                <a:schemeClr val="accent6">
                  <a:lumMod val="50000"/>
                </a:schemeClr>
              </a:solidFill>
              <a:cs typeface="Avenir Book"/>
            </a:endParaRPr>
          </a:p>
        </p:txBody>
      </p:sp>
      <p:pic>
        <p:nvPicPr>
          <p:cNvPr id="3" name="Picture 2" descr="0524171447a_Debb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19" y="1417638"/>
            <a:ext cx="8338302" cy="4690295"/>
          </a:xfrm>
          <a:prstGeom prst="rect">
            <a:avLst/>
          </a:prstGeom>
        </p:spPr>
      </p:pic>
      <p:sp>
        <p:nvSpPr>
          <p:cNvPr id="4" name="TextBox 3"/>
          <p:cNvSpPr txBox="1"/>
          <p:nvPr/>
        </p:nvSpPr>
        <p:spPr>
          <a:xfrm>
            <a:off x="5222296" y="6107933"/>
            <a:ext cx="3608525" cy="369332"/>
          </a:xfrm>
          <a:prstGeom prst="rect">
            <a:avLst/>
          </a:prstGeom>
          <a:noFill/>
        </p:spPr>
        <p:txBody>
          <a:bodyPr wrap="square" rtlCol="0">
            <a:spAutoFit/>
          </a:bodyPr>
          <a:lstStyle/>
          <a:p>
            <a:r>
              <a:rPr lang="en-US" b="1" i="1" dirty="0" smtClean="0">
                <a:solidFill>
                  <a:srgbClr val="4F81BD"/>
                </a:solidFill>
              </a:rPr>
              <a:t>	</a:t>
            </a:r>
            <a:r>
              <a:rPr lang="en-US" sz="1600" b="1" i="1" dirty="0" smtClean="0">
                <a:solidFill>
                  <a:srgbClr val="4F81BD"/>
                </a:solidFill>
              </a:rPr>
              <a:t>Photo by </a:t>
            </a:r>
            <a:r>
              <a:rPr lang="en-US" sz="1600" b="1" i="1" dirty="0" err="1" smtClean="0">
                <a:solidFill>
                  <a:srgbClr val="4F81BD"/>
                </a:solidFill>
              </a:rPr>
              <a:t>Debbe</a:t>
            </a:r>
            <a:r>
              <a:rPr lang="en-US" sz="1600" b="1" i="1" dirty="0">
                <a:solidFill>
                  <a:srgbClr val="4F81BD"/>
                </a:solidFill>
              </a:rPr>
              <a:t> </a:t>
            </a:r>
            <a:r>
              <a:rPr lang="en-US" sz="1600" b="1" dirty="0">
                <a:solidFill>
                  <a:srgbClr val="4F81BD"/>
                </a:solidFill>
              </a:rPr>
              <a:t> </a:t>
            </a:r>
            <a:r>
              <a:rPr lang="en-US" sz="1600" b="1" dirty="0" smtClean="0">
                <a:solidFill>
                  <a:srgbClr val="4F81BD"/>
                </a:solidFill>
              </a:rPr>
              <a:t>/   </a:t>
            </a:r>
            <a:r>
              <a:rPr lang="en-US" sz="1600" b="1" i="1" dirty="0" smtClean="0">
                <a:solidFill>
                  <a:srgbClr val="800000"/>
                </a:solidFill>
              </a:rPr>
              <a:t>F</a:t>
            </a:r>
            <a:r>
              <a:rPr lang="es-ES" sz="1600" b="1" i="1" dirty="0" err="1" smtClean="0">
                <a:solidFill>
                  <a:srgbClr val="800000"/>
                </a:solidFill>
              </a:rPr>
              <a:t>oto</a:t>
            </a:r>
            <a:r>
              <a:rPr lang="es-ES" sz="1600" b="1" i="1" dirty="0" smtClean="0">
                <a:solidFill>
                  <a:srgbClr val="800000"/>
                </a:solidFill>
              </a:rPr>
              <a:t> de </a:t>
            </a:r>
            <a:r>
              <a:rPr lang="es-ES" sz="1600" b="1" i="1" dirty="0" err="1" smtClean="0">
                <a:solidFill>
                  <a:srgbClr val="800000"/>
                </a:solidFill>
              </a:rPr>
              <a:t>Debbe</a:t>
            </a:r>
            <a:endParaRPr lang="en-US" b="1" dirty="0">
              <a:solidFill>
                <a:srgbClr val="4F81BD"/>
              </a:solidFill>
            </a:endParaRPr>
          </a:p>
        </p:txBody>
      </p:sp>
    </p:spTree>
    <p:extLst>
      <p:ext uri="{BB962C8B-B14F-4D97-AF65-F5344CB8AC3E}">
        <p14:creationId xmlns:p14="http://schemas.microsoft.com/office/powerpoint/2010/main" val="1223976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b="1" dirty="0" smtClean="0">
                <a:solidFill>
                  <a:srgbClr val="376092"/>
                </a:solidFill>
                <a:cs typeface="Arial Black"/>
              </a:rPr>
              <a:t>I. </a:t>
            </a:r>
            <a:r>
              <a:rPr lang="en-US" sz="3600" b="1" dirty="0">
                <a:solidFill>
                  <a:srgbClr val="376092"/>
                </a:solidFill>
                <a:cs typeface="Arial Black"/>
              </a:rPr>
              <a:t>Important Discussion Topics at WSC</a:t>
            </a:r>
            <a:br>
              <a:rPr lang="en-US" sz="3600" b="1" dirty="0">
                <a:solidFill>
                  <a:srgbClr val="376092"/>
                </a:solidFill>
                <a:cs typeface="Arial Black"/>
              </a:rPr>
            </a:br>
            <a:r>
              <a:rPr lang="en-US" sz="3600" b="1" dirty="0" smtClean="0">
                <a:solidFill>
                  <a:srgbClr val="800000"/>
                </a:solidFill>
                <a:cs typeface="Arial Black"/>
              </a:rPr>
              <a:t>I</a:t>
            </a:r>
            <a:r>
              <a:rPr lang="en-US" sz="3600" dirty="0" smtClean="0">
                <a:solidFill>
                  <a:srgbClr val="800000"/>
                </a:solidFill>
                <a:cs typeface="Arial Black"/>
              </a:rPr>
              <a:t>. </a:t>
            </a:r>
            <a:r>
              <a:rPr lang="en-US" sz="3600" dirty="0">
                <a:solidFill>
                  <a:srgbClr val="800000"/>
                </a:solidFill>
                <a:cs typeface="Arial Black"/>
              </a:rPr>
              <a:t>Tem</a:t>
            </a:r>
            <a:r>
              <a:rPr lang="es-ES" sz="3600" dirty="0">
                <a:solidFill>
                  <a:srgbClr val="800000"/>
                </a:solidFill>
                <a:cs typeface="Arial Black"/>
              </a:rPr>
              <a:t>as de Debate Importantes en la CSM</a:t>
            </a:r>
            <a:r>
              <a:rPr lang="en-US" sz="3600" dirty="0">
                <a:solidFill>
                  <a:srgbClr val="800000"/>
                </a:solidFill>
                <a:cs typeface="Arial Black"/>
              </a:rPr>
              <a:t> </a:t>
            </a:r>
            <a:endParaRPr lang="en-US" sz="3600" dirty="0"/>
          </a:p>
        </p:txBody>
      </p:sp>
      <p:sp>
        <p:nvSpPr>
          <p:cNvPr id="4" name="Rectangle 3"/>
          <p:cNvSpPr/>
          <p:nvPr/>
        </p:nvSpPr>
        <p:spPr>
          <a:xfrm>
            <a:off x="627714" y="1701717"/>
            <a:ext cx="5058818" cy="4985981"/>
          </a:xfrm>
          <a:prstGeom prst="rect">
            <a:avLst/>
          </a:prstGeom>
        </p:spPr>
        <p:txBody>
          <a:bodyPr wrap="square">
            <a:spAutoFit/>
          </a:bodyPr>
          <a:lstStyle/>
          <a:p>
            <a:r>
              <a:rPr lang="en-US" sz="2400" b="1" dirty="0">
                <a:solidFill>
                  <a:schemeClr val="tx2">
                    <a:lumMod val="50000"/>
                  </a:schemeClr>
                </a:solidFill>
              </a:rPr>
              <a:t>Time to Talk </a:t>
            </a:r>
            <a:r>
              <a:rPr lang="en-US" sz="2400" b="1" dirty="0" smtClean="0">
                <a:solidFill>
                  <a:schemeClr val="tx2">
                    <a:lumMod val="50000"/>
                  </a:schemeClr>
                </a:solidFill>
              </a:rPr>
              <a:t>Topics </a:t>
            </a:r>
          </a:p>
          <a:p>
            <a:r>
              <a:rPr lang="en-US" sz="2400" b="1" dirty="0"/>
              <a:t>	</a:t>
            </a:r>
            <a:r>
              <a:rPr lang="en-US" sz="2400" b="1" dirty="0" smtClean="0"/>
              <a:t>				 </a:t>
            </a:r>
            <a:r>
              <a:rPr lang="es-CO" sz="2400" b="1" dirty="0">
                <a:solidFill>
                  <a:srgbClr val="800000"/>
                </a:solidFill>
              </a:rPr>
              <a:t>Temas para discutir</a:t>
            </a:r>
            <a:r>
              <a:rPr lang="en-US" sz="2400" dirty="0">
                <a:solidFill>
                  <a:srgbClr val="800000"/>
                </a:solidFill>
              </a:rPr>
              <a:t> </a:t>
            </a:r>
            <a:r>
              <a:rPr lang="en-US" dirty="0"/>
              <a:t/>
            </a:r>
            <a:br>
              <a:rPr lang="en-US" dirty="0"/>
            </a:br>
            <a:endParaRPr lang="en-US" b="1" dirty="0" smtClean="0"/>
          </a:p>
          <a:p>
            <a:pPr marL="342900" indent="-342900">
              <a:buFont typeface="Wingdings" charset="2"/>
              <a:buChar char="§"/>
            </a:pPr>
            <a:r>
              <a:rPr lang="en-US" b="1" dirty="0" smtClean="0">
                <a:solidFill>
                  <a:srgbClr val="10253F"/>
                </a:solidFill>
              </a:rPr>
              <a:t>Group </a:t>
            </a:r>
            <a:r>
              <a:rPr lang="en-US" b="1" dirty="0">
                <a:solidFill>
                  <a:srgbClr val="10253F"/>
                </a:solidFill>
              </a:rPr>
              <a:t>Inventories in a Virtual World</a:t>
            </a:r>
          </a:p>
          <a:p>
            <a:r>
              <a:rPr lang="es-CO" dirty="0" smtClean="0"/>
              <a:t>	</a:t>
            </a:r>
            <a:r>
              <a:rPr lang="es-CO" b="1" dirty="0" smtClean="0">
                <a:solidFill>
                  <a:srgbClr val="800000"/>
                </a:solidFill>
              </a:rPr>
              <a:t>	Inventarios </a:t>
            </a:r>
            <a:r>
              <a:rPr lang="es-CO" b="1" dirty="0">
                <a:solidFill>
                  <a:srgbClr val="800000"/>
                </a:solidFill>
              </a:rPr>
              <a:t>de grupo en un mundo </a:t>
            </a:r>
            <a:r>
              <a:rPr lang="es-CO" b="1" dirty="0" smtClean="0">
                <a:solidFill>
                  <a:srgbClr val="800000"/>
                </a:solidFill>
              </a:rPr>
              <a:t>virtual</a:t>
            </a:r>
          </a:p>
          <a:p>
            <a:r>
              <a:rPr lang="en-US" dirty="0" smtClean="0"/>
              <a:t> </a:t>
            </a:r>
            <a:endParaRPr lang="en-US" dirty="0"/>
          </a:p>
          <a:p>
            <a:pPr marL="342900" indent="-342900">
              <a:buFont typeface="Wingdings" charset="2"/>
              <a:buChar char="§"/>
            </a:pPr>
            <a:r>
              <a:rPr lang="en-US" b="1" dirty="0" smtClean="0">
                <a:solidFill>
                  <a:srgbClr val="10253F"/>
                </a:solidFill>
              </a:rPr>
              <a:t>Share </a:t>
            </a:r>
            <a:r>
              <a:rPr lang="en-US" b="1" dirty="0">
                <a:solidFill>
                  <a:srgbClr val="10253F"/>
                </a:solidFill>
              </a:rPr>
              <a:t>your hybrid assembly, hybrid district meeting and/or AFG meeting </a:t>
            </a:r>
            <a:r>
              <a:rPr lang="en-US" b="1" dirty="0" smtClean="0">
                <a:solidFill>
                  <a:srgbClr val="10253F"/>
                </a:solidFill>
              </a:rPr>
              <a:t>experiences</a:t>
            </a:r>
          </a:p>
          <a:p>
            <a:pPr lvl="2"/>
            <a:r>
              <a:rPr lang="es-CO" b="1" dirty="0" smtClean="0">
                <a:solidFill>
                  <a:srgbClr val="800000"/>
                </a:solidFill>
              </a:rPr>
              <a:t>Comparta </a:t>
            </a:r>
            <a:r>
              <a:rPr lang="es-CO" b="1" dirty="0">
                <a:solidFill>
                  <a:srgbClr val="800000"/>
                </a:solidFill>
              </a:rPr>
              <a:t>sus experiencias en la asamblea híbrida, reunión de distrito híbrida y / o en las reuniones de GFA</a:t>
            </a:r>
            <a:r>
              <a:rPr lang="en-US" b="1" dirty="0">
                <a:solidFill>
                  <a:srgbClr val="800000"/>
                </a:solidFill>
              </a:rPr>
              <a:t> </a:t>
            </a:r>
            <a:endParaRPr lang="en-US" b="1" dirty="0" smtClean="0">
              <a:solidFill>
                <a:srgbClr val="800000"/>
              </a:solidFill>
            </a:endParaRPr>
          </a:p>
          <a:p>
            <a:pPr lvl="2"/>
            <a:endParaRPr lang="en-US" dirty="0"/>
          </a:p>
          <a:p>
            <a:pPr marL="342900" indent="-342900">
              <a:buFont typeface="Wingdings" charset="2"/>
              <a:buChar char="§"/>
            </a:pPr>
            <a:r>
              <a:rPr lang="en-US" b="1" dirty="0" smtClean="0">
                <a:solidFill>
                  <a:srgbClr val="10253F"/>
                </a:solidFill>
              </a:rPr>
              <a:t>Returning </a:t>
            </a:r>
            <a:r>
              <a:rPr lang="en-US" b="1" dirty="0">
                <a:solidFill>
                  <a:srgbClr val="10253F"/>
                </a:solidFill>
              </a:rPr>
              <a:t>to face-to-face meetings: Looking for experience, strength and </a:t>
            </a:r>
            <a:r>
              <a:rPr lang="en-US" b="1" dirty="0" smtClean="0">
                <a:solidFill>
                  <a:srgbClr val="10253F"/>
                </a:solidFill>
              </a:rPr>
              <a:t>hope</a:t>
            </a:r>
          </a:p>
          <a:p>
            <a:pPr lvl="1"/>
            <a:r>
              <a:rPr lang="es-CO" dirty="0" smtClean="0"/>
              <a:t>	</a:t>
            </a:r>
            <a:r>
              <a:rPr lang="es-CO" b="1" dirty="0" smtClean="0">
                <a:solidFill>
                  <a:srgbClr val="800000"/>
                </a:solidFill>
              </a:rPr>
              <a:t>Regresar </a:t>
            </a:r>
            <a:r>
              <a:rPr lang="es-CO" b="1" dirty="0">
                <a:solidFill>
                  <a:srgbClr val="800000"/>
                </a:solidFill>
              </a:rPr>
              <a:t>a las reuniones presenciales: </a:t>
            </a:r>
            <a:r>
              <a:rPr lang="es-CO" b="1" dirty="0" smtClean="0">
                <a:solidFill>
                  <a:srgbClr val="800000"/>
                </a:solidFill>
              </a:rPr>
              <a:t>	Buscando </a:t>
            </a:r>
            <a:r>
              <a:rPr lang="es-CO" b="1" dirty="0">
                <a:solidFill>
                  <a:srgbClr val="800000"/>
                </a:solidFill>
              </a:rPr>
              <a:t>experiencia, fortaleza y </a:t>
            </a:r>
            <a:r>
              <a:rPr lang="es-CO" b="1" dirty="0" smtClean="0">
                <a:solidFill>
                  <a:srgbClr val="800000"/>
                </a:solidFill>
              </a:rPr>
              <a:t>	esperanza</a:t>
            </a:r>
            <a:r>
              <a:rPr lang="en-US" b="1" dirty="0" smtClean="0">
                <a:solidFill>
                  <a:srgbClr val="800000"/>
                </a:solidFill>
              </a:rPr>
              <a:t> </a:t>
            </a:r>
            <a:endParaRPr lang="en-US" b="1" dirty="0">
              <a:solidFill>
                <a:srgbClr val="800000"/>
              </a:solidFill>
            </a:endParaRPr>
          </a:p>
        </p:txBody>
      </p:sp>
      <p:sp>
        <p:nvSpPr>
          <p:cNvPr id="5" name="TextBox 4"/>
          <p:cNvSpPr txBox="1"/>
          <p:nvPr/>
        </p:nvSpPr>
        <p:spPr>
          <a:xfrm>
            <a:off x="5686532" y="1739522"/>
            <a:ext cx="2898475" cy="4210395"/>
          </a:xfrm>
          <a:prstGeom prst="rect">
            <a:avLst/>
          </a:prstGeom>
          <a:noFill/>
        </p:spPr>
        <p:txBody>
          <a:bodyPr wrap="square" rtlCol="0">
            <a:spAutoFit/>
          </a:bodyPr>
          <a:lstStyle/>
          <a:p>
            <a:endParaRPr lang="en-US" dirty="0"/>
          </a:p>
        </p:txBody>
      </p:sp>
      <p:pic>
        <p:nvPicPr>
          <p:cNvPr id="6" name="Picture 5" descr="IMG_20160526_193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720" y="1739522"/>
            <a:ext cx="2758519" cy="4904034"/>
          </a:xfrm>
          <a:prstGeom prst="rect">
            <a:avLst/>
          </a:prstGeom>
        </p:spPr>
      </p:pic>
    </p:spTree>
    <p:extLst>
      <p:ext uri="{BB962C8B-B14F-4D97-AF65-F5344CB8AC3E}">
        <p14:creationId xmlns:p14="http://schemas.microsoft.com/office/powerpoint/2010/main" val="215951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lgn="l"/>
            <a:r>
              <a:rPr lang="en-US" sz="2000" b="1" dirty="0" smtClean="0">
                <a:solidFill>
                  <a:schemeClr val="accent1">
                    <a:lumMod val="75000"/>
                  </a:schemeClr>
                </a:solidFill>
              </a:rPr>
              <a:t>Virtual, hybrid, or face-to-face</a:t>
            </a:r>
            <a:r>
              <a:rPr lang="en-US" sz="2000" b="1" dirty="0">
                <a:solidFill>
                  <a:schemeClr val="accent1">
                    <a:lumMod val="75000"/>
                  </a:schemeClr>
                </a:solidFill>
              </a:rPr>
              <a:t> </a:t>
            </a:r>
            <a:r>
              <a:rPr lang="en-US" sz="2000" b="1" dirty="0" smtClean="0">
                <a:solidFill>
                  <a:schemeClr val="accent1">
                    <a:lumMod val="75000"/>
                  </a:schemeClr>
                </a:solidFill>
              </a:rPr>
              <a:t>meetings</a:t>
            </a:r>
            <a:r>
              <a:rPr lang="en-US" sz="2000" b="1" dirty="0" smtClean="0">
                <a:solidFill>
                  <a:srgbClr val="17375E"/>
                </a:solidFill>
              </a:rPr>
              <a:t>:       </a:t>
            </a:r>
            <a:r>
              <a:rPr lang="es-ES" sz="2000" b="1" dirty="0" smtClean="0">
                <a:solidFill>
                  <a:srgbClr val="800000"/>
                </a:solidFill>
              </a:rPr>
              <a:t>Reuniones </a:t>
            </a:r>
            <a:r>
              <a:rPr lang="es-ES" sz="2000" b="1" dirty="0">
                <a:solidFill>
                  <a:srgbClr val="800000"/>
                </a:solidFill>
              </a:rPr>
              <a:t>virtuales, híbridas </a:t>
            </a:r>
            <a:r>
              <a:rPr lang="es-ES" sz="2000" b="1" dirty="0" smtClean="0">
                <a:solidFill>
                  <a:srgbClr val="800000"/>
                </a:solidFill>
              </a:rPr>
              <a:t>o</a:t>
            </a:r>
            <a:br>
              <a:rPr lang="es-ES" sz="2000" b="1" dirty="0" smtClean="0">
                <a:solidFill>
                  <a:srgbClr val="800000"/>
                </a:solidFill>
              </a:rPr>
            </a:br>
            <a:r>
              <a:rPr lang="es-ES" sz="2000" b="1" dirty="0" smtClean="0">
                <a:solidFill>
                  <a:srgbClr val="800000"/>
                </a:solidFill>
              </a:rPr>
              <a:t>	</a:t>
            </a:r>
            <a:r>
              <a:rPr lang="en-US" sz="2000" b="1" dirty="0" smtClean="0">
                <a:solidFill>
                  <a:srgbClr val="376092"/>
                </a:solidFill>
              </a:rPr>
              <a:t>Beginning the conversation</a:t>
            </a:r>
            <a:r>
              <a:rPr lang="en-US" sz="2000" b="1" dirty="0" smtClean="0">
                <a:solidFill>
                  <a:srgbClr val="17375E"/>
                </a:solidFill>
              </a:rPr>
              <a:t>			</a:t>
            </a:r>
            <a:r>
              <a:rPr lang="es-ES" sz="2000" b="1" dirty="0" smtClean="0">
                <a:solidFill>
                  <a:srgbClr val="800000"/>
                </a:solidFill>
              </a:rPr>
              <a:t>presenciales</a:t>
            </a:r>
            <a:r>
              <a:rPr lang="es-ES" sz="2000" b="1" dirty="0">
                <a:solidFill>
                  <a:srgbClr val="800000"/>
                </a:solidFill>
              </a:rPr>
              <a:t>:</a:t>
            </a:r>
            <a:r>
              <a:rPr lang="en-US" sz="2000" b="1" dirty="0">
                <a:solidFill>
                  <a:srgbClr val="800000"/>
                </a:solidFill>
              </a:rPr>
              <a:t> </a:t>
            </a:r>
            <a:r>
              <a:rPr lang="es-ES" sz="2000" b="1" dirty="0" smtClean="0">
                <a:solidFill>
                  <a:srgbClr val="800000"/>
                </a:solidFill>
              </a:rPr>
              <a:t>Inicio </a:t>
            </a:r>
            <a:r>
              <a:rPr lang="es-ES" sz="2000" b="1" dirty="0">
                <a:solidFill>
                  <a:srgbClr val="800000"/>
                </a:solidFill>
              </a:rPr>
              <a:t>de la conversación</a:t>
            </a:r>
            <a:r>
              <a:rPr lang="en-US" sz="2000" dirty="0"/>
              <a:t/>
            </a:r>
            <a:br>
              <a:rPr lang="en-US" sz="2000" dirty="0"/>
            </a:br>
            <a:endParaRPr lang="en-US" sz="2000" b="1" dirty="0">
              <a:solidFill>
                <a:srgbClr val="17375E"/>
              </a:solidFill>
            </a:endParaRPr>
          </a:p>
        </p:txBody>
      </p:sp>
      <p:sp>
        <p:nvSpPr>
          <p:cNvPr id="3" name="TextBox 2"/>
          <p:cNvSpPr txBox="1"/>
          <p:nvPr/>
        </p:nvSpPr>
        <p:spPr>
          <a:xfrm>
            <a:off x="457200" y="1417638"/>
            <a:ext cx="4163780" cy="5047535"/>
          </a:xfrm>
          <a:prstGeom prst="rect">
            <a:avLst/>
          </a:prstGeom>
          <a:noFill/>
        </p:spPr>
        <p:txBody>
          <a:bodyPr wrap="square" rtlCol="0">
            <a:spAutoFit/>
          </a:bodyPr>
          <a:lstStyle/>
          <a:p>
            <a:r>
              <a:rPr lang="en-US" sz="1600" b="1" i="1" dirty="0"/>
              <a:t>Tradition Four: </a:t>
            </a:r>
            <a:r>
              <a:rPr lang="en-US" sz="1600" i="1" dirty="0"/>
              <a:t>Each group should be autonomous except in matters affecting another group or Al-Anon or AA as a whole</a:t>
            </a:r>
            <a:endParaRPr lang="en-US" sz="1600" dirty="0"/>
          </a:p>
          <a:p>
            <a:pPr algn="ctr"/>
            <a:endParaRPr lang="en-US" sz="1400" b="1" dirty="0" smtClean="0">
              <a:solidFill>
                <a:schemeClr val="tx2">
                  <a:lumMod val="75000"/>
                </a:schemeClr>
              </a:solidFill>
            </a:endParaRPr>
          </a:p>
          <a:p>
            <a:pPr algn="ctr"/>
            <a:r>
              <a:rPr lang="en-US" sz="1600" b="1" dirty="0" smtClean="0">
                <a:solidFill>
                  <a:srgbClr val="376092"/>
                </a:solidFill>
              </a:rPr>
              <a:t>Discussion Questions</a:t>
            </a:r>
          </a:p>
          <a:p>
            <a:pPr marL="342900" indent="-342900">
              <a:buFont typeface="+mj-lt"/>
              <a:buAutoNum type="arabicPeriod"/>
            </a:pPr>
            <a:r>
              <a:rPr lang="en-US" sz="1400" b="1" dirty="0" smtClean="0">
                <a:solidFill>
                  <a:schemeClr val="tx2">
                    <a:lumMod val="75000"/>
                  </a:schemeClr>
                </a:solidFill>
              </a:rPr>
              <a:t>Now </a:t>
            </a:r>
            <a:r>
              <a:rPr lang="en-US" sz="1400" b="1" dirty="0">
                <a:solidFill>
                  <a:schemeClr val="tx2">
                    <a:lumMod val="75000"/>
                  </a:schemeClr>
                </a:solidFill>
              </a:rPr>
              <a:t>that it’s safer to </a:t>
            </a:r>
            <a:r>
              <a:rPr lang="en-US" sz="1400" b="1" dirty="0" smtClean="0">
                <a:solidFill>
                  <a:schemeClr val="tx2">
                    <a:lumMod val="75000"/>
                  </a:schemeClr>
                </a:solidFill>
              </a:rPr>
              <a:t>meet indoors</a:t>
            </a:r>
            <a:r>
              <a:rPr lang="en-US" sz="1400" b="1" dirty="0">
                <a:solidFill>
                  <a:schemeClr val="tx2">
                    <a:lumMod val="75000"/>
                  </a:schemeClr>
                </a:solidFill>
              </a:rPr>
              <a:t>, what would your group like to do?</a:t>
            </a:r>
          </a:p>
          <a:p>
            <a:pPr marL="342900" indent="-342900">
              <a:buFont typeface="+mj-lt"/>
              <a:buAutoNum type="arabicPeriod"/>
            </a:pPr>
            <a:r>
              <a:rPr lang="en-US" sz="1400" b="1" dirty="0" smtClean="0">
                <a:solidFill>
                  <a:schemeClr val="tx2">
                    <a:lumMod val="75000"/>
                  </a:schemeClr>
                </a:solidFill>
              </a:rPr>
              <a:t>Have </a:t>
            </a:r>
            <a:r>
              <a:rPr lang="en-US" sz="1400" b="1" dirty="0">
                <a:solidFill>
                  <a:schemeClr val="tx2">
                    <a:lumMod val="75000"/>
                  </a:schemeClr>
                </a:solidFill>
              </a:rPr>
              <a:t>you discussed the pros and cons of continuing to meet virtually? </a:t>
            </a:r>
          </a:p>
          <a:p>
            <a:pPr marL="342900" indent="-342900">
              <a:buFont typeface="+mj-lt"/>
              <a:buAutoNum type="arabicPeriod"/>
            </a:pPr>
            <a:r>
              <a:rPr lang="en-US" sz="1400" b="1" dirty="0" smtClean="0">
                <a:solidFill>
                  <a:schemeClr val="tx2">
                    <a:lumMod val="75000"/>
                  </a:schemeClr>
                </a:solidFill>
              </a:rPr>
              <a:t>Of </a:t>
            </a:r>
            <a:r>
              <a:rPr lang="en-US" sz="1400" b="1" dirty="0">
                <a:solidFill>
                  <a:schemeClr val="tx2">
                    <a:lumMod val="75000"/>
                  </a:schemeClr>
                </a:solidFill>
              </a:rPr>
              <a:t>returning to face-to-face meetings?</a:t>
            </a:r>
          </a:p>
          <a:p>
            <a:pPr marL="342900" indent="-342900">
              <a:buFont typeface="+mj-lt"/>
              <a:buAutoNum type="arabicPeriod"/>
            </a:pPr>
            <a:r>
              <a:rPr lang="en-US" sz="1400" b="1" dirty="0" smtClean="0">
                <a:solidFill>
                  <a:schemeClr val="tx2">
                    <a:lumMod val="75000"/>
                  </a:schemeClr>
                </a:solidFill>
              </a:rPr>
              <a:t>Of </a:t>
            </a:r>
            <a:r>
              <a:rPr lang="en-US" sz="1400" b="1" dirty="0">
                <a:solidFill>
                  <a:schemeClr val="tx2">
                    <a:lumMod val="75000"/>
                  </a:schemeClr>
                </a:solidFill>
              </a:rPr>
              <a:t>converting to a hybrid format</a:t>
            </a:r>
            <a:r>
              <a:rPr lang="en-US" sz="1400" b="1" dirty="0" smtClean="0">
                <a:solidFill>
                  <a:schemeClr val="tx2">
                    <a:lumMod val="75000"/>
                  </a:schemeClr>
                </a:solidFill>
              </a:rPr>
              <a:t>?</a:t>
            </a:r>
          </a:p>
          <a:p>
            <a:endParaRPr lang="en-US" sz="1400" dirty="0">
              <a:solidFill>
                <a:schemeClr val="tx2">
                  <a:lumMod val="75000"/>
                </a:schemeClr>
              </a:solidFill>
            </a:endParaRPr>
          </a:p>
          <a:p>
            <a:pPr algn="ctr"/>
            <a:r>
              <a:rPr lang="en-US" sz="1600" b="1" dirty="0" smtClean="0">
                <a:solidFill>
                  <a:srgbClr val="376092"/>
                </a:solidFill>
              </a:rPr>
              <a:t>Things for hybrid meetings to consider</a:t>
            </a:r>
          </a:p>
          <a:p>
            <a:pPr marL="800100" lvl="1" indent="-342900">
              <a:buFont typeface="+mj-lt"/>
              <a:buAutoNum type="alphaUcPeriod"/>
            </a:pPr>
            <a:r>
              <a:rPr lang="en-US" sz="1400" b="1" dirty="0" smtClean="0">
                <a:solidFill>
                  <a:schemeClr val="tx2">
                    <a:lumMod val="75000"/>
                  </a:schemeClr>
                </a:solidFill>
              </a:rPr>
              <a:t>Will our venue welcome us back? Does our space have </a:t>
            </a:r>
            <a:r>
              <a:rPr lang="en-US" sz="1400" b="1" dirty="0" err="1" smtClean="0">
                <a:solidFill>
                  <a:schemeClr val="tx2">
                    <a:lumMod val="75000"/>
                  </a:schemeClr>
                </a:solidFill>
              </a:rPr>
              <a:t>wifi</a:t>
            </a:r>
            <a:r>
              <a:rPr lang="en-US" sz="1400" b="1" dirty="0" smtClean="0">
                <a:solidFill>
                  <a:schemeClr val="tx2">
                    <a:lumMod val="75000"/>
                  </a:schemeClr>
                </a:solidFill>
              </a:rPr>
              <a:t> capabilities? If not, could </a:t>
            </a:r>
            <a:r>
              <a:rPr lang="en-US" sz="1400" b="1" dirty="0">
                <a:solidFill>
                  <a:schemeClr val="tx2">
                    <a:lumMod val="75000"/>
                  </a:schemeClr>
                </a:solidFill>
              </a:rPr>
              <a:t>we move to one that does?</a:t>
            </a:r>
            <a:r>
              <a:rPr lang="en-US" sz="1400" b="1" dirty="0">
                <a:solidFill>
                  <a:schemeClr val="tx2">
                    <a:lumMod val="75000"/>
                  </a:schemeClr>
                </a:solidFill>
              </a:rPr>
              <a:t> </a:t>
            </a:r>
            <a:endParaRPr lang="en-US" sz="1400" b="1" dirty="0" smtClean="0">
              <a:solidFill>
                <a:schemeClr val="tx2">
                  <a:lumMod val="75000"/>
                </a:schemeClr>
              </a:solidFill>
            </a:endParaRPr>
          </a:p>
          <a:p>
            <a:pPr marL="800100" lvl="1" indent="-342900">
              <a:buFont typeface="+mj-lt"/>
              <a:buAutoNum type="alphaUcPeriod"/>
            </a:pPr>
            <a:r>
              <a:rPr lang="en-US" sz="1400" b="1" dirty="0" smtClean="0">
                <a:solidFill>
                  <a:schemeClr val="tx2">
                    <a:lumMod val="75000"/>
                  </a:schemeClr>
                </a:solidFill>
              </a:rPr>
              <a:t>For simultaneous virtual and in-person meetings, how will business meetings / group conscience decisions be handled?</a:t>
            </a:r>
          </a:p>
          <a:p>
            <a:pPr marL="800100" lvl="1" indent="-342900">
              <a:buFont typeface="+mj-lt"/>
              <a:buAutoNum type="alphaUcPeriod"/>
            </a:pPr>
            <a:r>
              <a:rPr lang="en-US" sz="1400" b="1" dirty="0" smtClean="0">
                <a:solidFill>
                  <a:schemeClr val="tx2">
                    <a:lumMod val="75000"/>
                  </a:schemeClr>
                </a:solidFill>
              </a:rPr>
              <a:t>What Traditions, Concepts, and Al-Anon principles can guide our decisions?</a:t>
            </a:r>
          </a:p>
          <a:p>
            <a:endParaRPr lang="en-US" dirty="0"/>
          </a:p>
        </p:txBody>
      </p:sp>
      <p:sp>
        <p:nvSpPr>
          <p:cNvPr id="4" name="TextBox 3"/>
          <p:cNvSpPr txBox="1"/>
          <p:nvPr/>
        </p:nvSpPr>
        <p:spPr>
          <a:xfrm>
            <a:off x="4896809" y="1247017"/>
            <a:ext cx="4247191" cy="6524862"/>
          </a:xfrm>
          <a:prstGeom prst="rect">
            <a:avLst/>
          </a:prstGeom>
          <a:noFill/>
        </p:spPr>
        <p:txBody>
          <a:bodyPr wrap="square" rtlCol="0">
            <a:spAutoFit/>
          </a:bodyPr>
          <a:lstStyle/>
          <a:p>
            <a:r>
              <a:rPr lang="es-ES" sz="1600" b="1" dirty="0">
                <a:solidFill>
                  <a:srgbClr val="800000"/>
                </a:solidFill>
              </a:rPr>
              <a:t>Cuarta Tradición</a:t>
            </a:r>
            <a:r>
              <a:rPr lang="es-ES" sz="1600" b="1" dirty="0" smtClean="0">
                <a:solidFill>
                  <a:srgbClr val="800000"/>
                </a:solidFill>
              </a:rPr>
              <a:t>: </a:t>
            </a:r>
            <a:r>
              <a:rPr lang="en-US" sz="1600" i="1" dirty="0" err="1">
                <a:solidFill>
                  <a:srgbClr val="800000"/>
                </a:solidFill>
              </a:rPr>
              <a:t>Cada</a:t>
            </a:r>
            <a:r>
              <a:rPr lang="en-US" sz="1600" i="1" dirty="0">
                <a:solidFill>
                  <a:srgbClr val="800000"/>
                </a:solidFill>
              </a:rPr>
              <a:t> </a:t>
            </a:r>
            <a:r>
              <a:rPr lang="en-US" sz="1600" i="1" dirty="0" err="1">
                <a:solidFill>
                  <a:srgbClr val="800000"/>
                </a:solidFill>
              </a:rPr>
              <a:t>grupo</a:t>
            </a:r>
            <a:r>
              <a:rPr lang="en-US" sz="1600" i="1" dirty="0">
                <a:solidFill>
                  <a:srgbClr val="800000"/>
                </a:solidFill>
              </a:rPr>
              <a:t> </a:t>
            </a:r>
            <a:r>
              <a:rPr lang="en-US" sz="1600" i="1" dirty="0" err="1">
                <a:solidFill>
                  <a:srgbClr val="800000"/>
                </a:solidFill>
              </a:rPr>
              <a:t>debiera</a:t>
            </a:r>
            <a:r>
              <a:rPr lang="en-US" sz="1600" i="1" dirty="0">
                <a:solidFill>
                  <a:srgbClr val="800000"/>
                </a:solidFill>
              </a:rPr>
              <a:t> </a:t>
            </a:r>
            <a:r>
              <a:rPr lang="en-US" sz="1600" i="1" dirty="0" err="1">
                <a:solidFill>
                  <a:srgbClr val="800000"/>
                </a:solidFill>
              </a:rPr>
              <a:t>ser</a:t>
            </a:r>
            <a:r>
              <a:rPr lang="en-US" sz="1600" i="1" dirty="0">
                <a:solidFill>
                  <a:srgbClr val="800000"/>
                </a:solidFill>
              </a:rPr>
              <a:t> </a:t>
            </a:r>
            <a:r>
              <a:rPr lang="en-US" sz="1600" i="1" dirty="0" err="1">
                <a:solidFill>
                  <a:srgbClr val="800000"/>
                </a:solidFill>
              </a:rPr>
              <a:t>autónomo</a:t>
            </a:r>
            <a:r>
              <a:rPr lang="en-US" sz="1600" i="1" dirty="0">
                <a:solidFill>
                  <a:srgbClr val="800000"/>
                </a:solidFill>
              </a:rPr>
              <a:t>, </a:t>
            </a:r>
            <a:r>
              <a:rPr lang="en-US" sz="1600" i="1" dirty="0" err="1">
                <a:solidFill>
                  <a:srgbClr val="800000"/>
                </a:solidFill>
              </a:rPr>
              <a:t>excepto</a:t>
            </a:r>
            <a:r>
              <a:rPr lang="en-US" sz="1600" i="1" dirty="0">
                <a:solidFill>
                  <a:srgbClr val="800000"/>
                </a:solidFill>
              </a:rPr>
              <a:t> en </a:t>
            </a:r>
            <a:r>
              <a:rPr lang="en-US" sz="1600" i="1" dirty="0" err="1">
                <a:solidFill>
                  <a:srgbClr val="800000"/>
                </a:solidFill>
              </a:rPr>
              <a:t>asuntos</a:t>
            </a:r>
            <a:r>
              <a:rPr lang="en-US" sz="1600" i="1" dirty="0">
                <a:solidFill>
                  <a:srgbClr val="800000"/>
                </a:solidFill>
              </a:rPr>
              <a:t> </a:t>
            </a:r>
            <a:r>
              <a:rPr lang="en-US" sz="1600" i="1" dirty="0" err="1">
                <a:solidFill>
                  <a:srgbClr val="800000"/>
                </a:solidFill>
              </a:rPr>
              <a:t>que</a:t>
            </a:r>
            <a:r>
              <a:rPr lang="en-US" sz="1600" i="1" dirty="0">
                <a:solidFill>
                  <a:srgbClr val="800000"/>
                </a:solidFill>
              </a:rPr>
              <a:t> </a:t>
            </a:r>
            <a:r>
              <a:rPr lang="en-US" sz="1600" i="1" dirty="0" err="1">
                <a:solidFill>
                  <a:srgbClr val="800000"/>
                </a:solidFill>
              </a:rPr>
              <a:t>afecten</a:t>
            </a:r>
            <a:r>
              <a:rPr lang="en-US" sz="1600" i="1" dirty="0">
                <a:solidFill>
                  <a:srgbClr val="800000"/>
                </a:solidFill>
              </a:rPr>
              <a:t> a </a:t>
            </a:r>
            <a:r>
              <a:rPr lang="en-US" sz="1600" i="1" dirty="0" err="1">
                <a:solidFill>
                  <a:srgbClr val="800000"/>
                </a:solidFill>
              </a:rPr>
              <a:t>otros</a:t>
            </a:r>
            <a:r>
              <a:rPr lang="en-US" sz="1600" i="1" dirty="0">
                <a:solidFill>
                  <a:srgbClr val="800000"/>
                </a:solidFill>
              </a:rPr>
              <a:t> </a:t>
            </a:r>
            <a:r>
              <a:rPr lang="en-US" sz="1600" i="1" dirty="0" err="1">
                <a:solidFill>
                  <a:srgbClr val="800000"/>
                </a:solidFill>
              </a:rPr>
              <a:t>grupos</a:t>
            </a:r>
            <a:r>
              <a:rPr lang="en-US" sz="1600" i="1" dirty="0">
                <a:solidFill>
                  <a:srgbClr val="800000"/>
                </a:solidFill>
              </a:rPr>
              <a:t> o a Al-Anon, o AA en </a:t>
            </a:r>
            <a:r>
              <a:rPr lang="en-US" sz="1600" i="1" dirty="0" err="1">
                <a:solidFill>
                  <a:srgbClr val="800000"/>
                </a:solidFill>
              </a:rPr>
              <a:t>su</a:t>
            </a:r>
            <a:r>
              <a:rPr lang="en-US" sz="1600" i="1" dirty="0">
                <a:solidFill>
                  <a:srgbClr val="800000"/>
                </a:solidFill>
              </a:rPr>
              <a:t> </a:t>
            </a:r>
            <a:r>
              <a:rPr lang="en-US" sz="1600" i="1" dirty="0" err="1">
                <a:solidFill>
                  <a:srgbClr val="800000"/>
                </a:solidFill>
              </a:rPr>
              <a:t>totalidad</a:t>
            </a:r>
            <a:r>
              <a:rPr lang="en-US" sz="1600" i="1" dirty="0">
                <a:solidFill>
                  <a:srgbClr val="800000"/>
                </a:solidFill>
              </a:rPr>
              <a:t>.</a:t>
            </a:r>
            <a:r>
              <a:rPr lang="en-US" sz="1600" i="1" dirty="0">
                <a:solidFill>
                  <a:srgbClr val="800000"/>
                </a:solidFill>
              </a:rPr>
              <a:t> </a:t>
            </a:r>
            <a:endParaRPr lang="en-US" sz="1600" i="1" dirty="0" smtClean="0">
              <a:solidFill>
                <a:srgbClr val="800000"/>
              </a:solidFill>
            </a:endParaRPr>
          </a:p>
          <a:p>
            <a:r>
              <a:rPr lang="es-ES" sz="1600" b="1" dirty="0" smtClean="0">
                <a:solidFill>
                  <a:srgbClr val="800000"/>
                </a:solidFill>
              </a:rPr>
              <a:t> </a:t>
            </a:r>
            <a:endParaRPr lang="es-ES" sz="1600" dirty="0">
              <a:solidFill>
                <a:srgbClr val="800000"/>
              </a:solidFill>
            </a:endParaRPr>
          </a:p>
          <a:p>
            <a:pPr algn="ctr"/>
            <a:r>
              <a:rPr lang="en-US" sz="1600" dirty="0" smtClean="0">
                <a:solidFill>
                  <a:srgbClr val="800000"/>
                </a:solidFill>
              </a:rPr>
              <a:t> </a:t>
            </a:r>
            <a:r>
              <a:rPr lang="es-ES" sz="1600" b="1" dirty="0">
                <a:solidFill>
                  <a:srgbClr val="800000"/>
                </a:solidFill>
              </a:rPr>
              <a:t>Preguntas de </a:t>
            </a:r>
            <a:r>
              <a:rPr lang="es-ES" sz="1600" b="1" dirty="0" smtClean="0">
                <a:solidFill>
                  <a:srgbClr val="800000"/>
                </a:solidFill>
              </a:rPr>
              <a:t>discusión</a:t>
            </a:r>
          </a:p>
          <a:p>
            <a:pPr marL="342900" indent="-342900">
              <a:buFont typeface="+mj-lt"/>
              <a:buAutoNum type="arabicPeriod"/>
            </a:pPr>
            <a:r>
              <a:rPr lang="es-ES" sz="1400" dirty="0" smtClean="0">
                <a:solidFill>
                  <a:srgbClr val="800000"/>
                </a:solidFill>
              </a:rPr>
              <a:t> </a:t>
            </a:r>
            <a:r>
              <a:rPr lang="es-ES" sz="1400" dirty="0">
                <a:solidFill>
                  <a:srgbClr val="800000"/>
                </a:solidFill>
              </a:rPr>
              <a:t>Ahora que es más seguro reunirse </a:t>
            </a:r>
            <a:r>
              <a:rPr lang="es-ES" sz="1400" dirty="0" smtClean="0">
                <a:solidFill>
                  <a:srgbClr val="800000"/>
                </a:solidFill>
              </a:rPr>
              <a:t>en un </a:t>
            </a:r>
            <a:r>
              <a:rPr lang="en-US" sz="1400" dirty="0" err="1"/>
              <a:t>lugar</a:t>
            </a:r>
            <a:r>
              <a:rPr lang="en-US" sz="1400" dirty="0"/>
              <a:t> </a:t>
            </a:r>
            <a:r>
              <a:rPr lang="en-US" sz="1400" dirty="0" err="1" smtClean="0"/>
              <a:t>cerrado</a:t>
            </a:r>
            <a:r>
              <a:rPr lang="es-ES" sz="1400" dirty="0" smtClean="0">
                <a:solidFill>
                  <a:srgbClr val="800000"/>
                </a:solidFill>
              </a:rPr>
              <a:t>, </a:t>
            </a:r>
            <a:r>
              <a:rPr lang="es-ES" sz="1400" dirty="0">
                <a:solidFill>
                  <a:srgbClr val="800000"/>
                </a:solidFill>
              </a:rPr>
              <a:t>¿qué le gustaría hacer a su grupo? </a:t>
            </a:r>
            <a:endParaRPr lang="es-ES" sz="1400" dirty="0" smtClean="0">
              <a:solidFill>
                <a:srgbClr val="800000"/>
              </a:solidFill>
            </a:endParaRPr>
          </a:p>
          <a:p>
            <a:pPr marL="342900" indent="-342900">
              <a:buFont typeface="+mj-lt"/>
              <a:buAutoNum type="arabicPeriod"/>
            </a:pPr>
            <a:r>
              <a:rPr lang="es-ES" sz="1400" dirty="0" smtClean="0">
                <a:solidFill>
                  <a:srgbClr val="800000"/>
                </a:solidFill>
              </a:rPr>
              <a:t>¿</a:t>
            </a:r>
            <a:r>
              <a:rPr lang="es-ES" sz="1400" dirty="0">
                <a:solidFill>
                  <a:srgbClr val="800000"/>
                </a:solidFill>
              </a:rPr>
              <a:t>Ha hablado de los pros y los contras de seguir reuniéndose virtualmente</a:t>
            </a:r>
            <a:r>
              <a:rPr lang="es-ES" sz="1400" dirty="0" smtClean="0">
                <a:solidFill>
                  <a:srgbClr val="800000"/>
                </a:solidFill>
              </a:rPr>
              <a:t>?</a:t>
            </a:r>
          </a:p>
          <a:p>
            <a:pPr marL="342900" indent="-342900">
              <a:buFont typeface="+mj-lt"/>
              <a:buAutoNum type="arabicPeriod"/>
            </a:pPr>
            <a:r>
              <a:rPr lang="es-ES" sz="1400" dirty="0" smtClean="0">
                <a:solidFill>
                  <a:srgbClr val="800000"/>
                </a:solidFill>
              </a:rPr>
              <a:t>¿</a:t>
            </a:r>
            <a:r>
              <a:rPr lang="es-ES" sz="1400" dirty="0">
                <a:solidFill>
                  <a:srgbClr val="800000"/>
                </a:solidFill>
              </a:rPr>
              <a:t>De volver a las reuniones presenciales? </a:t>
            </a:r>
            <a:endParaRPr lang="es-ES" sz="1400" dirty="0" smtClean="0">
              <a:solidFill>
                <a:srgbClr val="800000"/>
              </a:solidFill>
            </a:endParaRPr>
          </a:p>
          <a:p>
            <a:pPr marL="342900" indent="-342900">
              <a:buFont typeface="+mj-lt"/>
              <a:buAutoNum type="arabicPeriod"/>
            </a:pPr>
            <a:r>
              <a:rPr lang="es-ES" sz="1400" dirty="0" smtClean="0">
                <a:solidFill>
                  <a:srgbClr val="800000"/>
                </a:solidFill>
              </a:rPr>
              <a:t>¿</a:t>
            </a:r>
            <a:r>
              <a:rPr lang="es-ES" sz="1400" dirty="0">
                <a:solidFill>
                  <a:srgbClr val="800000"/>
                </a:solidFill>
              </a:rPr>
              <a:t>De </a:t>
            </a:r>
            <a:r>
              <a:rPr lang="en-US" sz="1400" dirty="0" err="1"/>
              <a:t>adoptar</a:t>
            </a:r>
            <a:r>
              <a:rPr lang="en-US" sz="1400" dirty="0"/>
              <a:t> </a:t>
            </a:r>
            <a:r>
              <a:rPr lang="en-US" sz="1400" dirty="0" err="1"/>
              <a:t>reuniones</a:t>
            </a:r>
            <a:r>
              <a:rPr lang="en-US" sz="1400" dirty="0"/>
              <a:t> </a:t>
            </a:r>
            <a:r>
              <a:rPr lang="en-US" sz="1400" dirty="0" err="1"/>
              <a:t>híbridas</a:t>
            </a:r>
            <a:r>
              <a:rPr lang="en-US" sz="1400" dirty="0"/>
              <a:t> </a:t>
            </a:r>
            <a:r>
              <a:rPr lang="es-ES" sz="1400" dirty="0" smtClean="0">
                <a:solidFill>
                  <a:srgbClr val="800000"/>
                </a:solidFill>
              </a:rPr>
              <a:t>?</a:t>
            </a:r>
            <a:endParaRPr lang="en-US" sz="1400" dirty="0">
              <a:solidFill>
                <a:srgbClr val="800000"/>
              </a:solidFill>
            </a:endParaRPr>
          </a:p>
          <a:p>
            <a:endParaRPr lang="es-ES" sz="1600" b="1" dirty="0" smtClean="0"/>
          </a:p>
          <a:p>
            <a:r>
              <a:rPr lang="en-US" sz="1600" b="1" dirty="0" err="1">
                <a:solidFill>
                  <a:srgbClr val="800000"/>
                </a:solidFill>
              </a:rPr>
              <a:t>Cuestiones</a:t>
            </a:r>
            <a:r>
              <a:rPr lang="en-US" sz="1600" b="1" dirty="0">
                <a:solidFill>
                  <a:srgbClr val="800000"/>
                </a:solidFill>
              </a:rPr>
              <a:t> a </a:t>
            </a:r>
            <a:r>
              <a:rPr lang="es-ES" sz="1600" b="1" dirty="0" smtClean="0">
                <a:solidFill>
                  <a:srgbClr val="800000"/>
                </a:solidFill>
              </a:rPr>
              <a:t>considerar </a:t>
            </a:r>
            <a:r>
              <a:rPr lang="es-ES" sz="1600" b="1" dirty="0">
                <a:solidFill>
                  <a:srgbClr val="800000"/>
                </a:solidFill>
              </a:rPr>
              <a:t>en reuniones </a:t>
            </a:r>
            <a:r>
              <a:rPr lang="es-ES" sz="1600" b="1" dirty="0" smtClean="0">
                <a:solidFill>
                  <a:srgbClr val="800000"/>
                </a:solidFill>
              </a:rPr>
              <a:t>híbridas</a:t>
            </a:r>
            <a:endParaRPr lang="es-ES" sz="1600" b="1" dirty="0">
              <a:solidFill>
                <a:srgbClr val="800000"/>
              </a:solidFill>
            </a:endParaRPr>
          </a:p>
          <a:p>
            <a:pPr marL="342900" indent="-342900">
              <a:buFont typeface="+mj-lt"/>
              <a:buAutoNum type="alphaUcPeriod"/>
            </a:pPr>
            <a:r>
              <a:rPr lang="es-ES" sz="1400" dirty="0" smtClean="0">
                <a:solidFill>
                  <a:srgbClr val="800000"/>
                </a:solidFill>
              </a:rPr>
              <a:t>¿</a:t>
            </a:r>
            <a:r>
              <a:rPr lang="es-ES" sz="1400" dirty="0">
                <a:solidFill>
                  <a:srgbClr val="800000"/>
                </a:solidFill>
              </a:rPr>
              <a:t>Nuestro lugar nos dará la bienvenida </a:t>
            </a:r>
            <a:r>
              <a:rPr lang="en-US" sz="1400" dirty="0" err="1" smtClean="0">
                <a:solidFill>
                  <a:srgbClr val="800000"/>
                </a:solidFill>
              </a:rPr>
              <a:t>nuevamente</a:t>
            </a:r>
            <a:r>
              <a:rPr lang="es-ES" sz="1400" dirty="0" smtClean="0">
                <a:solidFill>
                  <a:srgbClr val="800000"/>
                </a:solidFill>
              </a:rPr>
              <a:t>? </a:t>
            </a:r>
            <a:r>
              <a:rPr lang="es-ES" sz="1400" dirty="0">
                <a:solidFill>
                  <a:srgbClr val="800000"/>
                </a:solidFill>
              </a:rPr>
              <a:t>¿Nuestro espacio tiene capacidad </a:t>
            </a:r>
            <a:r>
              <a:rPr lang="es-ES" sz="1400" dirty="0" err="1">
                <a:solidFill>
                  <a:srgbClr val="800000"/>
                </a:solidFill>
              </a:rPr>
              <a:t>wifi</a:t>
            </a:r>
            <a:r>
              <a:rPr lang="es-ES" sz="1400" dirty="0">
                <a:solidFill>
                  <a:srgbClr val="800000"/>
                </a:solidFill>
              </a:rPr>
              <a:t>? Si no es así, ¿podríamos cambiarnos a uno que sí lo </a:t>
            </a:r>
            <a:r>
              <a:rPr lang="en-US" sz="1400" dirty="0" err="1" smtClean="0">
                <a:solidFill>
                  <a:srgbClr val="800000"/>
                </a:solidFill>
              </a:rPr>
              <a:t>tenga</a:t>
            </a:r>
            <a:r>
              <a:rPr lang="es-ES" sz="1400" dirty="0" smtClean="0">
                <a:solidFill>
                  <a:srgbClr val="800000"/>
                </a:solidFill>
              </a:rPr>
              <a:t>?</a:t>
            </a:r>
          </a:p>
          <a:p>
            <a:r>
              <a:rPr lang="es-ES" sz="1400" dirty="0" smtClean="0">
                <a:solidFill>
                  <a:srgbClr val="800000"/>
                </a:solidFill>
              </a:rPr>
              <a:t> </a:t>
            </a:r>
          </a:p>
          <a:p>
            <a:r>
              <a:rPr lang="es-ES" sz="1400" dirty="0" smtClean="0">
                <a:solidFill>
                  <a:srgbClr val="800000"/>
                </a:solidFill>
              </a:rPr>
              <a:t>B.	Para reuniones </a:t>
            </a:r>
            <a:r>
              <a:rPr lang="en-US" sz="1400" dirty="0" err="1">
                <a:solidFill>
                  <a:srgbClr val="800000"/>
                </a:solidFill>
              </a:rPr>
              <a:t>s</a:t>
            </a:r>
            <a:r>
              <a:rPr lang="en-US" sz="1400" dirty="0" err="1" smtClean="0">
                <a:solidFill>
                  <a:srgbClr val="800000"/>
                </a:solidFill>
              </a:rPr>
              <a:t>imultáneas</a:t>
            </a:r>
            <a:r>
              <a:rPr lang="en-US" sz="1400" dirty="0" smtClean="0">
                <a:solidFill>
                  <a:srgbClr val="800000"/>
                </a:solidFill>
              </a:rPr>
              <a:t> </a:t>
            </a:r>
            <a:r>
              <a:rPr lang="es-ES" sz="1400" dirty="0">
                <a:solidFill>
                  <a:srgbClr val="800000"/>
                </a:solidFill>
              </a:rPr>
              <a:t>(</a:t>
            </a:r>
            <a:r>
              <a:rPr lang="es-ES" sz="1400" dirty="0" smtClean="0">
                <a:solidFill>
                  <a:srgbClr val="800000"/>
                </a:solidFill>
              </a:rPr>
              <a:t>virtuales </a:t>
            </a:r>
            <a:r>
              <a:rPr lang="es-ES" sz="1400" dirty="0">
                <a:solidFill>
                  <a:srgbClr val="800000"/>
                </a:solidFill>
              </a:rPr>
              <a:t>y </a:t>
            </a:r>
            <a:r>
              <a:rPr lang="es-ES" sz="1400" dirty="0" smtClean="0">
                <a:solidFill>
                  <a:srgbClr val="800000"/>
                </a:solidFill>
              </a:rPr>
              <a:t>	presenciales), </a:t>
            </a:r>
            <a:r>
              <a:rPr lang="es-ES" sz="1400" dirty="0">
                <a:solidFill>
                  <a:srgbClr val="800000"/>
                </a:solidFill>
              </a:rPr>
              <a:t>¿cómo se manejarán las reuniones </a:t>
            </a:r>
            <a:r>
              <a:rPr lang="es-ES" sz="1400" dirty="0" smtClean="0">
                <a:solidFill>
                  <a:srgbClr val="800000"/>
                </a:solidFill>
              </a:rPr>
              <a:t>	de </a:t>
            </a:r>
            <a:r>
              <a:rPr lang="en-US" sz="1400" dirty="0" err="1" smtClean="0">
                <a:solidFill>
                  <a:srgbClr val="800000"/>
                </a:solidFill>
              </a:rPr>
              <a:t>grupo</a:t>
            </a:r>
            <a:r>
              <a:rPr lang="es-ES" sz="1400" dirty="0" smtClean="0">
                <a:solidFill>
                  <a:srgbClr val="800000"/>
                </a:solidFill>
              </a:rPr>
              <a:t>/ </a:t>
            </a:r>
            <a:r>
              <a:rPr lang="es-ES" sz="1400" dirty="0">
                <a:solidFill>
                  <a:srgbClr val="800000"/>
                </a:solidFill>
              </a:rPr>
              <a:t>decisiones de conciencia de grupo? </a:t>
            </a:r>
            <a:endParaRPr lang="es-ES" sz="1400" dirty="0" smtClean="0">
              <a:solidFill>
                <a:srgbClr val="800000"/>
              </a:solidFill>
            </a:endParaRPr>
          </a:p>
          <a:p>
            <a:endParaRPr lang="es-ES" sz="1400" dirty="0" smtClean="0">
              <a:solidFill>
                <a:srgbClr val="800000"/>
              </a:solidFill>
            </a:endParaRPr>
          </a:p>
          <a:p>
            <a:r>
              <a:rPr lang="es-ES" sz="1400" dirty="0" smtClean="0">
                <a:solidFill>
                  <a:srgbClr val="800000"/>
                </a:solidFill>
              </a:rPr>
              <a:t>C.	¿</a:t>
            </a:r>
            <a:r>
              <a:rPr lang="es-ES" sz="1400" dirty="0">
                <a:solidFill>
                  <a:srgbClr val="800000"/>
                </a:solidFill>
              </a:rPr>
              <a:t>Qué tradiciones, conceptos y principios de Al</a:t>
            </a:r>
            <a:r>
              <a:rPr lang="es-ES" sz="1400" dirty="0" smtClean="0">
                <a:solidFill>
                  <a:srgbClr val="800000"/>
                </a:solidFill>
              </a:rPr>
              <a:t>-	</a:t>
            </a:r>
            <a:r>
              <a:rPr lang="es-ES" sz="1400" dirty="0" err="1" smtClean="0">
                <a:solidFill>
                  <a:srgbClr val="800000"/>
                </a:solidFill>
              </a:rPr>
              <a:t>Anon</a:t>
            </a:r>
            <a:r>
              <a:rPr lang="es-ES" sz="1400" dirty="0" smtClean="0">
                <a:solidFill>
                  <a:srgbClr val="800000"/>
                </a:solidFill>
              </a:rPr>
              <a:t> </a:t>
            </a:r>
            <a:r>
              <a:rPr lang="es-ES" sz="1400" dirty="0">
                <a:solidFill>
                  <a:srgbClr val="800000"/>
                </a:solidFill>
              </a:rPr>
              <a:t>pueden guiar nuestras decisiones?</a:t>
            </a:r>
            <a:endParaRPr lang="en-US" sz="1400" dirty="0">
              <a:solidFill>
                <a:srgbClr val="800000"/>
              </a:solidFill>
            </a:endParaRPr>
          </a:p>
          <a:p>
            <a:endParaRPr lang="en-US" sz="1400" dirty="0" smtClean="0">
              <a:solidFill>
                <a:srgbClr val="800000"/>
              </a:solidFill>
            </a:endParaRPr>
          </a:p>
          <a:p>
            <a:endParaRPr lang="en-US" dirty="0" smtClean="0"/>
          </a:p>
          <a:p>
            <a:endParaRPr lang="en-US" dirty="0"/>
          </a:p>
          <a:p>
            <a:endParaRPr lang="en-US" dirty="0"/>
          </a:p>
        </p:txBody>
      </p:sp>
    </p:spTree>
    <p:extLst>
      <p:ext uri="{BB962C8B-B14F-4D97-AF65-F5344CB8AC3E}">
        <p14:creationId xmlns:p14="http://schemas.microsoft.com/office/powerpoint/2010/main" val="71594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1143000"/>
          </a:xfrm>
        </p:spPr>
        <p:txBody>
          <a:bodyPr>
            <a:noAutofit/>
          </a:bodyPr>
          <a:lstStyle/>
          <a:p>
            <a:r>
              <a:rPr lang="en-US" sz="3600" b="1" dirty="0" smtClean="0">
                <a:solidFill>
                  <a:srgbClr val="376092"/>
                </a:solidFill>
                <a:cs typeface="Arial Black"/>
              </a:rPr>
              <a:t>II. Important </a:t>
            </a:r>
            <a:r>
              <a:rPr lang="en-US" sz="3600" b="1" dirty="0">
                <a:solidFill>
                  <a:srgbClr val="376092"/>
                </a:solidFill>
                <a:cs typeface="Arial Black"/>
              </a:rPr>
              <a:t>Discussion Topics </a:t>
            </a:r>
            <a:r>
              <a:rPr lang="en-US" sz="3600" b="1" dirty="0" smtClean="0">
                <a:solidFill>
                  <a:srgbClr val="376092"/>
                </a:solidFill>
                <a:cs typeface="Arial Black"/>
              </a:rPr>
              <a:t>at WSC</a:t>
            </a:r>
            <a:br>
              <a:rPr lang="en-US" sz="3600" b="1" dirty="0" smtClean="0">
                <a:solidFill>
                  <a:srgbClr val="376092"/>
                </a:solidFill>
                <a:cs typeface="Arial Black"/>
              </a:rPr>
            </a:br>
            <a:r>
              <a:rPr lang="en-US" sz="3600" dirty="0" smtClean="0">
                <a:solidFill>
                  <a:srgbClr val="800000"/>
                </a:solidFill>
                <a:cs typeface="Arial Black"/>
              </a:rPr>
              <a:t>II. Tem</a:t>
            </a:r>
            <a:r>
              <a:rPr lang="es-ES" sz="3600" dirty="0" smtClean="0">
                <a:solidFill>
                  <a:srgbClr val="800000"/>
                </a:solidFill>
                <a:cs typeface="Arial Black"/>
              </a:rPr>
              <a:t>as </a:t>
            </a:r>
            <a:r>
              <a:rPr lang="es-ES" sz="3600" dirty="0">
                <a:solidFill>
                  <a:srgbClr val="800000"/>
                </a:solidFill>
                <a:cs typeface="Arial Black"/>
              </a:rPr>
              <a:t>de debate importantes en la CSM</a:t>
            </a:r>
            <a:r>
              <a:rPr lang="en-US" sz="3600" dirty="0">
                <a:solidFill>
                  <a:srgbClr val="800000"/>
                </a:solidFill>
                <a:cs typeface="Arial Black"/>
              </a:rPr>
              <a:t> </a:t>
            </a:r>
            <a:r>
              <a:rPr lang="en-US" sz="3600" dirty="0" smtClean="0">
                <a:solidFill>
                  <a:srgbClr val="800000"/>
                </a:solidFill>
                <a:cs typeface="Arial Black"/>
              </a:rPr>
              <a:t> </a:t>
            </a:r>
            <a:endParaRPr lang="en-US" sz="3600" dirty="0">
              <a:solidFill>
                <a:srgbClr val="800000"/>
              </a:solidFill>
              <a:cs typeface="Arial Black"/>
            </a:endParaRPr>
          </a:p>
        </p:txBody>
      </p:sp>
      <p:sp>
        <p:nvSpPr>
          <p:cNvPr id="4" name="Rectangle 3"/>
          <p:cNvSpPr/>
          <p:nvPr/>
        </p:nvSpPr>
        <p:spPr>
          <a:xfrm>
            <a:off x="457200" y="1866163"/>
            <a:ext cx="3873029" cy="5521512"/>
          </a:xfrm>
          <a:prstGeom prst="rect">
            <a:avLst/>
          </a:prstGeom>
        </p:spPr>
        <p:txBody>
          <a:bodyPr wrap="square">
            <a:spAutoFit/>
          </a:bodyPr>
          <a:lstStyle/>
          <a:p>
            <a:pPr>
              <a:lnSpc>
                <a:spcPct val="80000"/>
              </a:lnSpc>
            </a:pPr>
            <a:r>
              <a:rPr lang="en-US" sz="2000" b="1" dirty="0" smtClean="0">
                <a:solidFill>
                  <a:schemeClr val="tx2">
                    <a:lumMod val="50000"/>
                  </a:schemeClr>
                </a:solidFill>
              </a:rPr>
              <a:t>Board </a:t>
            </a:r>
            <a:r>
              <a:rPr lang="en-US" sz="2000" b="1" dirty="0">
                <a:solidFill>
                  <a:schemeClr val="tx2">
                    <a:lumMod val="50000"/>
                  </a:schemeClr>
                </a:solidFill>
              </a:rPr>
              <a:t>of Trustees Chosen Agenda Item: </a:t>
            </a:r>
            <a:r>
              <a:rPr lang="en-US" sz="2000" dirty="0">
                <a:solidFill>
                  <a:schemeClr val="tx2">
                    <a:lumMod val="50000"/>
                  </a:schemeClr>
                </a:solidFill>
              </a:rPr>
              <a:t>Diversity Today: </a:t>
            </a:r>
            <a:r>
              <a:rPr lang="en-US" sz="2000" dirty="0" smtClean="0">
                <a:solidFill>
                  <a:schemeClr val="tx2">
                    <a:lumMod val="50000"/>
                  </a:schemeClr>
                </a:solidFill>
              </a:rPr>
              <a:t>What </a:t>
            </a:r>
            <a:r>
              <a:rPr lang="en-US" sz="2000" dirty="0">
                <a:solidFill>
                  <a:schemeClr val="tx2">
                    <a:lumMod val="50000"/>
                  </a:schemeClr>
                </a:solidFill>
              </a:rPr>
              <a:t>Does Diversity Mean</a:t>
            </a:r>
            <a:r>
              <a:rPr lang="en-US" sz="2000" dirty="0" smtClean="0">
                <a:solidFill>
                  <a:schemeClr val="tx2">
                    <a:lumMod val="50000"/>
                  </a:schemeClr>
                </a:solidFill>
              </a:rPr>
              <a:t>?</a:t>
            </a:r>
          </a:p>
          <a:p>
            <a:pPr>
              <a:lnSpc>
                <a:spcPct val="80000"/>
              </a:lnSpc>
            </a:pPr>
            <a:endParaRPr lang="en-US" sz="2000" dirty="0" smtClean="0"/>
          </a:p>
          <a:p>
            <a:pPr lvl="0">
              <a:lnSpc>
                <a:spcPct val="80000"/>
              </a:lnSpc>
            </a:pPr>
            <a:r>
              <a:rPr lang="es-CO" b="1" dirty="0" smtClean="0">
                <a:solidFill>
                  <a:srgbClr val="800000"/>
                </a:solidFill>
              </a:rPr>
              <a:t>	Punto </a:t>
            </a:r>
            <a:r>
              <a:rPr lang="es-CO" b="1" dirty="0">
                <a:solidFill>
                  <a:srgbClr val="800000"/>
                </a:solidFill>
              </a:rPr>
              <a:t>de la agenda elegido por la Junta de Administradores: Diversidad hoy: ¿Qué significa diversidad?</a:t>
            </a:r>
            <a:endParaRPr lang="en-US" dirty="0">
              <a:solidFill>
                <a:srgbClr val="800000"/>
              </a:solidFill>
            </a:endParaRPr>
          </a:p>
          <a:p>
            <a:pPr>
              <a:lnSpc>
                <a:spcPct val="80000"/>
              </a:lnSpc>
            </a:pPr>
            <a:endParaRPr lang="en-US" sz="2000" dirty="0"/>
          </a:p>
          <a:p>
            <a:pPr>
              <a:lnSpc>
                <a:spcPct val="80000"/>
              </a:lnSpc>
            </a:pPr>
            <a:r>
              <a:rPr lang="en-US" sz="2000" b="1" dirty="0" smtClean="0">
                <a:solidFill>
                  <a:srgbClr val="10253F"/>
                </a:solidFill>
              </a:rPr>
              <a:t>Board </a:t>
            </a:r>
            <a:r>
              <a:rPr lang="en-US" sz="2000" b="1" dirty="0">
                <a:solidFill>
                  <a:srgbClr val="10253F"/>
                </a:solidFill>
              </a:rPr>
              <a:t>Mega </a:t>
            </a:r>
            <a:r>
              <a:rPr lang="en-US" sz="2000" b="1" dirty="0" smtClean="0">
                <a:solidFill>
                  <a:srgbClr val="10253F"/>
                </a:solidFill>
              </a:rPr>
              <a:t>Issue:</a:t>
            </a:r>
          </a:p>
          <a:p>
            <a:pPr>
              <a:lnSpc>
                <a:spcPct val="80000"/>
              </a:lnSpc>
            </a:pPr>
            <a:r>
              <a:rPr lang="en-US" sz="2000" b="1" dirty="0" smtClean="0">
                <a:solidFill>
                  <a:srgbClr val="10253F"/>
                </a:solidFill>
              </a:rPr>
              <a:t>	</a:t>
            </a:r>
            <a:r>
              <a:rPr lang="en-US" sz="2000" dirty="0" smtClean="0">
                <a:solidFill>
                  <a:srgbClr val="10253F"/>
                </a:solidFill>
              </a:rPr>
              <a:t>How </a:t>
            </a:r>
            <a:r>
              <a:rPr lang="en-US" sz="2000" dirty="0">
                <a:solidFill>
                  <a:srgbClr val="10253F"/>
                </a:solidFill>
              </a:rPr>
              <a:t>can we encourage and </a:t>
            </a:r>
            <a:r>
              <a:rPr lang="en-US" sz="2000" dirty="0" smtClean="0">
                <a:solidFill>
                  <a:srgbClr val="10253F"/>
                </a:solidFill>
              </a:rPr>
              <a:t>	support </a:t>
            </a:r>
            <a:r>
              <a:rPr lang="en-US" sz="2000" dirty="0">
                <a:solidFill>
                  <a:srgbClr val="10253F"/>
                </a:solidFill>
              </a:rPr>
              <a:t>members to share </a:t>
            </a:r>
            <a:r>
              <a:rPr lang="en-US" sz="2000" dirty="0" smtClean="0">
                <a:solidFill>
                  <a:srgbClr val="10253F"/>
                </a:solidFill>
              </a:rPr>
              <a:t>	their </a:t>
            </a:r>
            <a:r>
              <a:rPr lang="en-US" sz="2000" dirty="0">
                <a:solidFill>
                  <a:srgbClr val="10253F"/>
                </a:solidFill>
              </a:rPr>
              <a:t>talents and expertise on </a:t>
            </a:r>
            <a:r>
              <a:rPr lang="en-US" sz="2000" dirty="0" smtClean="0">
                <a:solidFill>
                  <a:srgbClr val="10253F"/>
                </a:solidFill>
              </a:rPr>
              <a:t>	the </a:t>
            </a:r>
            <a:r>
              <a:rPr lang="en-US" sz="2000" dirty="0">
                <a:solidFill>
                  <a:srgbClr val="10253F"/>
                </a:solidFill>
              </a:rPr>
              <a:t>Board of Trustees</a:t>
            </a:r>
            <a:r>
              <a:rPr lang="en-US" sz="2000" dirty="0" smtClean="0">
                <a:solidFill>
                  <a:srgbClr val="10253F"/>
                </a:solidFill>
              </a:rPr>
              <a:t>?</a:t>
            </a:r>
          </a:p>
          <a:p>
            <a:pPr>
              <a:lnSpc>
                <a:spcPct val="80000"/>
              </a:lnSpc>
            </a:pPr>
            <a:endParaRPr lang="en-US" sz="2000" dirty="0" smtClean="0"/>
          </a:p>
          <a:p>
            <a:pPr>
              <a:lnSpc>
                <a:spcPct val="80000"/>
              </a:lnSpc>
            </a:pPr>
            <a:r>
              <a:rPr lang="es-CO" sz="2000" b="1" dirty="0" smtClean="0"/>
              <a:t>	</a:t>
            </a:r>
            <a:r>
              <a:rPr lang="es-CO" b="1" dirty="0" smtClean="0">
                <a:solidFill>
                  <a:srgbClr val="800000"/>
                </a:solidFill>
              </a:rPr>
              <a:t>Asunto </a:t>
            </a:r>
            <a:r>
              <a:rPr lang="es-CO" b="1" dirty="0">
                <a:solidFill>
                  <a:srgbClr val="800000"/>
                </a:solidFill>
              </a:rPr>
              <a:t>más importante de la </a:t>
            </a:r>
            <a:r>
              <a:rPr lang="es-CO" b="1" dirty="0" smtClean="0">
                <a:solidFill>
                  <a:srgbClr val="800000"/>
                </a:solidFill>
              </a:rPr>
              <a:t>Junta: </a:t>
            </a:r>
            <a:r>
              <a:rPr lang="es-CO" b="1" dirty="0">
                <a:solidFill>
                  <a:srgbClr val="800000"/>
                </a:solidFill>
              </a:rPr>
              <a:t>"¿Cómo podemos alentar y apoyar a los miembros para que compartan sus talentos y experiencia en la Junta de Administradores?"</a:t>
            </a:r>
            <a:r>
              <a:rPr lang="en-US" b="1" dirty="0">
                <a:solidFill>
                  <a:srgbClr val="800000"/>
                </a:solidFill>
              </a:rPr>
              <a:t> </a:t>
            </a:r>
            <a:endParaRPr lang="en-US" b="1" dirty="0" smtClean="0">
              <a:solidFill>
                <a:srgbClr val="800000"/>
              </a:solidFill>
            </a:endParaRPr>
          </a:p>
          <a:p>
            <a:endParaRPr lang="en-US" sz="2000" dirty="0" smtClean="0"/>
          </a:p>
          <a:p>
            <a:endParaRPr lang="en-US" sz="2000" dirty="0"/>
          </a:p>
          <a:p>
            <a:endParaRPr lang="en-US" sz="2000" dirty="0"/>
          </a:p>
        </p:txBody>
      </p:sp>
      <p:pic>
        <p:nvPicPr>
          <p:cNvPr id="12" name="Picture 11" descr="IMG_20210304_2317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629" y="2031967"/>
            <a:ext cx="3343830" cy="4458439"/>
          </a:xfrm>
          <a:prstGeom prst="rect">
            <a:avLst/>
          </a:prstGeom>
        </p:spPr>
      </p:pic>
    </p:spTree>
    <p:extLst>
      <p:ext uri="{BB962C8B-B14F-4D97-AF65-F5344CB8AC3E}">
        <p14:creationId xmlns:p14="http://schemas.microsoft.com/office/powerpoint/2010/main" val="2382716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b="1" dirty="0" smtClean="0">
                <a:solidFill>
                  <a:schemeClr val="tx2">
                    <a:lumMod val="60000"/>
                    <a:lumOff val="40000"/>
                  </a:schemeClr>
                </a:solidFill>
                <a:cs typeface="Arial Black"/>
              </a:rPr>
              <a:t>III. Important </a:t>
            </a:r>
            <a:r>
              <a:rPr lang="en-US" sz="3600" b="1" dirty="0">
                <a:solidFill>
                  <a:schemeClr val="tx2">
                    <a:lumMod val="60000"/>
                    <a:lumOff val="40000"/>
                  </a:schemeClr>
                </a:solidFill>
                <a:cs typeface="Arial Black"/>
              </a:rPr>
              <a:t>Discussion Topics at WSC</a:t>
            </a:r>
            <a:r>
              <a:rPr lang="en-US" sz="3600" b="1" dirty="0">
                <a:solidFill>
                  <a:srgbClr val="0000FF"/>
                </a:solidFill>
                <a:cs typeface="Arial Black"/>
              </a:rPr>
              <a:t/>
            </a:r>
            <a:br>
              <a:rPr lang="en-US" sz="3600" b="1" dirty="0">
                <a:solidFill>
                  <a:srgbClr val="0000FF"/>
                </a:solidFill>
                <a:cs typeface="Arial Black"/>
              </a:rPr>
            </a:br>
            <a:r>
              <a:rPr lang="en-US" sz="3600" dirty="0" smtClean="0">
                <a:solidFill>
                  <a:schemeClr val="accent4">
                    <a:lumMod val="75000"/>
                  </a:schemeClr>
                </a:solidFill>
                <a:cs typeface="Arial Black"/>
              </a:rPr>
              <a:t>III. Tem</a:t>
            </a:r>
            <a:r>
              <a:rPr lang="es-ES" sz="3600" dirty="0" smtClean="0">
                <a:solidFill>
                  <a:schemeClr val="accent4">
                    <a:lumMod val="75000"/>
                  </a:schemeClr>
                </a:solidFill>
                <a:cs typeface="Arial Black"/>
              </a:rPr>
              <a:t>as </a:t>
            </a:r>
            <a:r>
              <a:rPr lang="es-ES" sz="3600" dirty="0">
                <a:solidFill>
                  <a:schemeClr val="accent4">
                    <a:lumMod val="75000"/>
                  </a:schemeClr>
                </a:solidFill>
                <a:cs typeface="Arial Black"/>
              </a:rPr>
              <a:t>de </a:t>
            </a:r>
            <a:r>
              <a:rPr lang="es-ES" sz="3600" dirty="0" smtClean="0">
                <a:solidFill>
                  <a:schemeClr val="accent4">
                    <a:lumMod val="75000"/>
                  </a:schemeClr>
                </a:solidFill>
                <a:cs typeface="Arial Black"/>
              </a:rPr>
              <a:t>Debate Importantes </a:t>
            </a:r>
            <a:r>
              <a:rPr lang="es-ES" sz="3600" dirty="0">
                <a:solidFill>
                  <a:schemeClr val="accent4">
                    <a:lumMod val="75000"/>
                  </a:schemeClr>
                </a:solidFill>
                <a:cs typeface="Arial Black"/>
              </a:rPr>
              <a:t>en la CSM</a:t>
            </a:r>
            <a:r>
              <a:rPr lang="en-US" sz="3600" dirty="0">
                <a:solidFill>
                  <a:schemeClr val="accent4">
                    <a:lumMod val="75000"/>
                  </a:schemeClr>
                </a:solidFill>
                <a:cs typeface="Arial Black"/>
              </a:rPr>
              <a:t> </a:t>
            </a:r>
            <a:endParaRPr lang="en-US" sz="3600" dirty="0">
              <a:solidFill>
                <a:schemeClr val="accent4">
                  <a:lumMod val="75000"/>
                </a:schemeClr>
              </a:solidFill>
            </a:endParaRPr>
          </a:p>
        </p:txBody>
      </p:sp>
      <p:sp>
        <p:nvSpPr>
          <p:cNvPr id="3" name="TextBox 2"/>
          <p:cNvSpPr txBox="1"/>
          <p:nvPr/>
        </p:nvSpPr>
        <p:spPr>
          <a:xfrm>
            <a:off x="229435" y="1904800"/>
            <a:ext cx="4581786" cy="6832639"/>
          </a:xfrm>
          <a:prstGeom prst="rect">
            <a:avLst/>
          </a:prstGeom>
          <a:noFill/>
        </p:spPr>
        <p:txBody>
          <a:bodyPr wrap="square" rtlCol="0">
            <a:spAutoFit/>
          </a:bodyPr>
          <a:lstStyle/>
          <a:p>
            <a:r>
              <a:rPr lang="en-US" sz="2000" dirty="0">
                <a:solidFill>
                  <a:schemeClr val="tx2">
                    <a:lumMod val="75000"/>
                  </a:schemeClr>
                </a:solidFill>
              </a:rPr>
              <a:t> </a:t>
            </a:r>
            <a:r>
              <a:rPr lang="en-US" sz="2000" b="1" dirty="0">
                <a:solidFill>
                  <a:schemeClr val="tx2">
                    <a:lumMod val="75000"/>
                  </a:schemeClr>
                </a:solidFill>
              </a:rPr>
              <a:t>WSC Members’ Chosen Agenda Items</a:t>
            </a:r>
            <a:r>
              <a:rPr lang="en-US" sz="2000" b="1" dirty="0" smtClean="0">
                <a:solidFill>
                  <a:schemeClr val="tx2">
                    <a:lumMod val="75000"/>
                  </a:schemeClr>
                </a:solidFill>
              </a:rPr>
              <a:t>:</a:t>
            </a:r>
          </a:p>
          <a:p>
            <a:r>
              <a:rPr lang="es-CO" sz="2000" b="1" dirty="0" smtClean="0">
                <a:solidFill>
                  <a:srgbClr val="660066"/>
                </a:solidFill>
              </a:rPr>
              <a:t>	Puntos </a:t>
            </a:r>
            <a:r>
              <a:rPr lang="es-CO" sz="2000" b="1" dirty="0">
                <a:solidFill>
                  <a:srgbClr val="660066"/>
                </a:solidFill>
              </a:rPr>
              <a:t>de la agenda elegidos por los </a:t>
            </a:r>
            <a:r>
              <a:rPr lang="es-CO" sz="2000" b="1" dirty="0" smtClean="0">
                <a:solidFill>
                  <a:srgbClr val="660066"/>
                </a:solidFill>
              </a:rPr>
              <a:t>	miembros </a:t>
            </a:r>
            <a:r>
              <a:rPr lang="es-CO" sz="2000" b="1" dirty="0">
                <a:solidFill>
                  <a:srgbClr val="660066"/>
                </a:solidFill>
              </a:rPr>
              <a:t>de la CSM:</a:t>
            </a:r>
            <a:endParaRPr lang="en-US" sz="2000" dirty="0">
              <a:solidFill>
                <a:srgbClr val="660066"/>
              </a:solidFill>
            </a:endParaRPr>
          </a:p>
          <a:p>
            <a:endParaRPr lang="en-US" sz="2000" b="1" dirty="0" smtClean="0">
              <a:solidFill>
                <a:schemeClr val="tx2">
                  <a:lumMod val="75000"/>
                </a:schemeClr>
              </a:solidFill>
            </a:endParaRPr>
          </a:p>
          <a:p>
            <a:endParaRPr lang="en-US" sz="2000" b="1" dirty="0" smtClean="0">
              <a:solidFill>
                <a:schemeClr val="tx2">
                  <a:lumMod val="75000"/>
                </a:schemeClr>
              </a:solidFill>
            </a:endParaRPr>
          </a:p>
          <a:p>
            <a:pPr marL="457200" indent="-457200">
              <a:buFont typeface="+mj-lt"/>
              <a:buAutoNum type="arabicPeriod"/>
            </a:pPr>
            <a:r>
              <a:rPr lang="en-US" sz="2000" b="1" dirty="0">
                <a:solidFill>
                  <a:schemeClr val="tx2">
                    <a:lumMod val="75000"/>
                  </a:schemeClr>
                </a:solidFill>
              </a:rPr>
              <a:t>Newcomers in a virtual world—</a:t>
            </a:r>
          </a:p>
          <a:p>
            <a:r>
              <a:rPr lang="en-US" sz="2000" b="1" dirty="0">
                <a:solidFill>
                  <a:schemeClr val="tx2">
                    <a:lumMod val="75000"/>
                  </a:schemeClr>
                </a:solidFill>
              </a:rPr>
              <a:t>How can we service them</a:t>
            </a:r>
            <a:r>
              <a:rPr lang="en-US" sz="2000" b="1" dirty="0" smtClean="0">
                <a:solidFill>
                  <a:schemeClr val="tx2">
                    <a:lumMod val="75000"/>
                  </a:schemeClr>
                </a:solidFill>
              </a:rPr>
              <a:t>?</a:t>
            </a:r>
          </a:p>
          <a:p>
            <a:pPr lvl="1"/>
            <a:r>
              <a:rPr lang="es-CO" sz="2000" b="1" dirty="0">
                <a:solidFill>
                  <a:srgbClr val="660066"/>
                </a:solidFill>
              </a:rPr>
              <a:t>Los recién llegados en un mundo virtual: ¿cómo podemos ayudarlos</a:t>
            </a:r>
            <a:r>
              <a:rPr lang="es-CO" sz="2000" b="1" dirty="0" smtClean="0">
                <a:solidFill>
                  <a:srgbClr val="660066"/>
                </a:solidFill>
              </a:rPr>
              <a:t>?</a:t>
            </a:r>
          </a:p>
          <a:p>
            <a:pPr lvl="1"/>
            <a:endParaRPr lang="es-CO" sz="2000" b="1" dirty="0">
              <a:solidFill>
                <a:srgbClr val="660066"/>
              </a:solidFill>
            </a:endParaRPr>
          </a:p>
          <a:p>
            <a:pPr lvl="1"/>
            <a:endParaRPr lang="en-US" sz="2000" b="1" dirty="0" smtClean="0">
              <a:solidFill>
                <a:schemeClr val="tx2">
                  <a:lumMod val="75000"/>
                </a:schemeClr>
              </a:solidFill>
            </a:endParaRPr>
          </a:p>
          <a:p>
            <a:r>
              <a:rPr lang="en-US" sz="2000" b="1" dirty="0" smtClean="0">
                <a:solidFill>
                  <a:schemeClr val="tx2">
                    <a:lumMod val="75000"/>
                  </a:schemeClr>
                </a:solidFill>
              </a:rPr>
              <a:t>2.	How </a:t>
            </a:r>
            <a:r>
              <a:rPr lang="en-US" sz="2000" b="1" dirty="0">
                <a:solidFill>
                  <a:schemeClr val="tx2">
                    <a:lumMod val="75000"/>
                  </a:schemeClr>
                </a:solidFill>
              </a:rPr>
              <a:t>does AFG, Inc. maintain the </a:t>
            </a:r>
            <a:endParaRPr lang="en-US" sz="2000" b="1" dirty="0" smtClean="0">
              <a:solidFill>
                <a:schemeClr val="tx2">
                  <a:lumMod val="75000"/>
                </a:schemeClr>
              </a:solidFill>
            </a:endParaRPr>
          </a:p>
          <a:p>
            <a:r>
              <a:rPr lang="en-US" sz="2000" b="1" dirty="0" smtClean="0">
                <a:solidFill>
                  <a:schemeClr val="tx2">
                    <a:lumMod val="75000"/>
                  </a:schemeClr>
                </a:solidFill>
              </a:rPr>
              <a:t>relevancy </a:t>
            </a:r>
            <a:r>
              <a:rPr lang="en-US" sz="2000" b="1" dirty="0">
                <a:solidFill>
                  <a:schemeClr val="tx2">
                    <a:lumMod val="75000"/>
                  </a:schemeClr>
                </a:solidFill>
              </a:rPr>
              <a:t>of </a:t>
            </a:r>
            <a:r>
              <a:rPr lang="en-US" sz="2000" b="1" dirty="0" smtClean="0">
                <a:solidFill>
                  <a:schemeClr val="tx2">
                    <a:lumMod val="75000"/>
                  </a:schemeClr>
                </a:solidFill>
              </a:rPr>
              <a:t>the </a:t>
            </a:r>
            <a:r>
              <a:rPr lang="en-US" sz="2000" b="1" dirty="0">
                <a:solidFill>
                  <a:schemeClr val="tx2">
                    <a:lumMod val="75000"/>
                  </a:schemeClr>
                </a:solidFill>
              </a:rPr>
              <a:t>links of service in a time of increased and accessible </a:t>
            </a:r>
            <a:r>
              <a:rPr lang="en-US" sz="2000" b="1" dirty="0" smtClean="0">
                <a:solidFill>
                  <a:schemeClr val="tx2">
                    <a:lumMod val="75000"/>
                  </a:schemeClr>
                </a:solidFill>
              </a:rPr>
              <a:t>electronic </a:t>
            </a:r>
            <a:r>
              <a:rPr lang="en-US" sz="2000" b="1" dirty="0">
                <a:solidFill>
                  <a:schemeClr val="tx2">
                    <a:lumMod val="75000"/>
                  </a:schemeClr>
                </a:solidFill>
              </a:rPr>
              <a:t>information? </a:t>
            </a:r>
            <a:endParaRPr lang="en-US" sz="2000" b="1" dirty="0" smtClean="0">
              <a:solidFill>
                <a:schemeClr val="tx2">
                  <a:lumMod val="75000"/>
                </a:schemeClr>
              </a:solidFill>
            </a:endParaRPr>
          </a:p>
          <a:p>
            <a:r>
              <a:rPr lang="es-CO" sz="2000" dirty="0" smtClean="0"/>
              <a:t>	</a:t>
            </a:r>
            <a:endParaRPr lang="en-US" sz="2000" b="1" dirty="0">
              <a:solidFill>
                <a:schemeClr val="tx2">
                  <a:lumMod val="75000"/>
                </a:schemeClr>
              </a:solidFill>
            </a:endParaRPr>
          </a:p>
          <a:p>
            <a:endParaRPr lang="en-US" sz="2000" b="1" dirty="0" smtClean="0">
              <a:solidFill>
                <a:schemeClr val="tx2">
                  <a:lumMod val="75000"/>
                </a:schemeClr>
              </a:solidFill>
            </a:endParaRPr>
          </a:p>
          <a:p>
            <a:endParaRPr lang="en-US" sz="2000" b="1" dirty="0" smtClean="0">
              <a:solidFill>
                <a:schemeClr val="tx2">
                  <a:lumMod val="75000"/>
                </a:schemeClr>
              </a:solidFill>
            </a:endParaRPr>
          </a:p>
          <a:p>
            <a:endParaRPr lang="en-US" sz="2000" b="1" dirty="0">
              <a:solidFill>
                <a:schemeClr val="tx2">
                  <a:lumMod val="75000"/>
                </a:schemeClr>
              </a:solidFill>
            </a:endParaRPr>
          </a:p>
          <a:p>
            <a:endParaRPr lang="en-US" sz="2000" b="1" dirty="0"/>
          </a:p>
          <a:p>
            <a:endParaRPr lang="en-US" sz="2000" b="1" dirty="0"/>
          </a:p>
          <a:p>
            <a:endParaRPr lang="en-US" dirty="0"/>
          </a:p>
        </p:txBody>
      </p:sp>
      <p:sp>
        <p:nvSpPr>
          <p:cNvPr id="4" name="TextBox 3"/>
          <p:cNvSpPr txBox="1"/>
          <p:nvPr/>
        </p:nvSpPr>
        <p:spPr>
          <a:xfrm>
            <a:off x="5796950" y="2126084"/>
            <a:ext cx="2889849" cy="3423822"/>
          </a:xfrm>
          <a:prstGeom prst="rect">
            <a:avLst/>
          </a:prstGeom>
          <a:noFill/>
        </p:spPr>
        <p:txBody>
          <a:bodyPr wrap="square" rtlCol="0">
            <a:spAutoFit/>
          </a:bodyPr>
          <a:lstStyle/>
          <a:p>
            <a:endParaRPr lang="en-US" dirty="0"/>
          </a:p>
        </p:txBody>
      </p:sp>
      <p:pic>
        <p:nvPicPr>
          <p:cNvPr id="9" name="Picture 8" descr="IMG_20150507_1142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221" y="1904800"/>
            <a:ext cx="3940751" cy="3423823"/>
          </a:xfrm>
          <a:prstGeom prst="rect">
            <a:avLst/>
          </a:prstGeom>
        </p:spPr>
      </p:pic>
      <p:sp>
        <p:nvSpPr>
          <p:cNvPr id="10" name="TextBox 9"/>
          <p:cNvSpPr txBox="1"/>
          <p:nvPr/>
        </p:nvSpPr>
        <p:spPr>
          <a:xfrm>
            <a:off x="4811221" y="5507248"/>
            <a:ext cx="3875578" cy="1200329"/>
          </a:xfrm>
          <a:prstGeom prst="rect">
            <a:avLst/>
          </a:prstGeom>
          <a:noFill/>
        </p:spPr>
        <p:txBody>
          <a:bodyPr wrap="square" rtlCol="0">
            <a:spAutoFit/>
          </a:bodyPr>
          <a:lstStyle/>
          <a:p>
            <a:r>
              <a:rPr lang="es-CO" b="1" dirty="0">
                <a:solidFill>
                  <a:srgbClr val="660066"/>
                </a:solidFill>
              </a:rPr>
              <a:t>¿Cómo GFA, Inc. mantiene la importancia de los enlaces de servicio en una época donde la información electrónica es mayor y más accesible?</a:t>
            </a:r>
            <a:r>
              <a:rPr lang="en-US" b="1" dirty="0">
                <a:solidFill>
                  <a:srgbClr val="660066"/>
                </a:solidFill>
              </a:rPr>
              <a:t> </a:t>
            </a:r>
          </a:p>
        </p:txBody>
      </p:sp>
    </p:spTree>
    <p:extLst>
      <p:ext uri="{BB962C8B-B14F-4D97-AF65-F5344CB8AC3E}">
        <p14:creationId xmlns:p14="http://schemas.microsoft.com/office/powerpoint/2010/main" val="2491412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1302"/>
          </a:xfrm>
        </p:spPr>
        <p:txBody>
          <a:bodyPr>
            <a:normAutofit fontScale="90000"/>
          </a:bodyPr>
          <a:lstStyle/>
          <a:p>
            <a:r>
              <a:rPr lang="en-US" sz="4000" b="1" dirty="0" smtClean="0">
                <a:solidFill>
                  <a:schemeClr val="accent1">
                    <a:lumMod val="75000"/>
                  </a:schemeClr>
                </a:solidFill>
              </a:rPr>
              <a:t>Dreaming </a:t>
            </a:r>
            <a:r>
              <a:rPr lang="en-US" sz="4000" b="1" dirty="0">
                <a:solidFill>
                  <a:schemeClr val="accent1">
                    <a:lumMod val="75000"/>
                  </a:schemeClr>
                </a:solidFill>
              </a:rPr>
              <a:t>Big: Envisioning our Future</a:t>
            </a:r>
            <a:r>
              <a:rPr lang="en-US" sz="4000" dirty="0"/>
              <a:t/>
            </a:r>
            <a:br>
              <a:rPr lang="en-US" sz="4000" dirty="0"/>
            </a:br>
            <a:r>
              <a:rPr lang="es-ES" sz="4000" dirty="0" smtClean="0">
                <a:solidFill>
                  <a:srgbClr val="604A7B"/>
                </a:solidFill>
              </a:rPr>
              <a:t>Soñando </a:t>
            </a:r>
            <a:r>
              <a:rPr lang="es-ES" sz="4000" dirty="0">
                <a:solidFill>
                  <a:srgbClr val="604A7B"/>
                </a:solidFill>
              </a:rPr>
              <a:t>en grande: </a:t>
            </a:r>
            <a:r>
              <a:rPr lang="es-ES" sz="4000" dirty="0" smtClean="0">
                <a:solidFill>
                  <a:srgbClr val="604A7B"/>
                </a:solidFill>
              </a:rPr>
              <a:t/>
            </a:r>
            <a:br>
              <a:rPr lang="es-ES" sz="4000" dirty="0" smtClean="0">
                <a:solidFill>
                  <a:srgbClr val="604A7B"/>
                </a:solidFill>
              </a:rPr>
            </a:br>
            <a:r>
              <a:rPr lang="es-ES" sz="4000" dirty="0" smtClean="0">
                <a:solidFill>
                  <a:srgbClr val="604A7B"/>
                </a:solidFill>
              </a:rPr>
              <a:t>Imaginando </a:t>
            </a:r>
            <a:r>
              <a:rPr lang="es-ES" sz="4000" dirty="0">
                <a:solidFill>
                  <a:srgbClr val="604A7B"/>
                </a:solidFill>
              </a:rPr>
              <a:t>nuestro </a:t>
            </a:r>
            <a:r>
              <a:rPr lang="es-ES" sz="4000" dirty="0" smtClean="0">
                <a:solidFill>
                  <a:srgbClr val="604A7B"/>
                </a:solidFill>
              </a:rPr>
              <a:t>futuro</a:t>
            </a:r>
            <a:r>
              <a:rPr lang="en-US" sz="4000" dirty="0" smtClean="0">
                <a:solidFill>
                  <a:srgbClr val="604A7B"/>
                </a:solidFill>
              </a:rPr>
              <a:t> </a:t>
            </a:r>
            <a:r>
              <a:rPr lang="en-US" sz="4000" b="1" dirty="0">
                <a:solidFill>
                  <a:schemeClr val="accent2">
                    <a:lumMod val="75000"/>
                  </a:schemeClr>
                </a:solidFill>
              </a:rPr>
              <a:t>	</a:t>
            </a:r>
            <a:endParaRPr lang="en-US" sz="4000" dirty="0">
              <a:solidFill>
                <a:schemeClr val="accent2">
                  <a:lumMod val="75000"/>
                </a:schemeClr>
              </a:solidFill>
            </a:endParaRPr>
          </a:p>
        </p:txBody>
      </p:sp>
      <p:sp>
        <p:nvSpPr>
          <p:cNvPr id="5" name="Rectangle 4"/>
          <p:cNvSpPr/>
          <p:nvPr/>
        </p:nvSpPr>
        <p:spPr>
          <a:xfrm>
            <a:off x="3677057" y="2966309"/>
            <a:ext cx="2286000" cy="369332"/>
          </a:xfrm>
          <a:prstGeom prst="rect">
            <a:avLst/>
          </a:prstGeom>
        </p:spPr>
        <p:txBody>
          <a:bodyPr>
            <a:spAutoFit/>
          </a:bodyPr>
          <a:lstStyle/>
          <a:p>
            <a:r>
              <a:rPr lang="en-US" dirty="0">
                <a:solidFill>
                  <a:prstClr val="black"/>
                </a:solidFill>
              </a:rPr>
              <a:t> </a:t>
            </a:r>
            <a:r>
              <a:rPr lang="en-US" dirty="0" smtClean="0">
                <a:solidFill>
                  <a:prstClr val="black"/>
                </a:solidFill>
              </a:rPr>
              <a:t>f</a:t>
            </a:r>
            <a:endParaRPr lang="en-US" dirty="0"/>
          </a:p>
        </p:txBody>
      </p:sp>
      <p:pic>
        <p:nvPicPr>
          <p:cNvPr id="6" name="Picture 5" descr="IMG_20200808_144204_Debb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474" y="1826173"/>
            <a:ext cx="5993787" cy="4537556"/>
          </a:xfrm>
          <a:prstGeom prst="rect">
            <a:avLst/>
          </a:prstGeom>
        </p:spPr>
      </p:pic>
      <p:sp>
        <p:nvSpPr>
          <p:cNvPr id="7" name="TextBox 6"/>
          <p:cNvSpPr txBox="1"/>
          <p:nvPr/>
        </p:nvSpPr>
        <p:spPr>
          <a:xfrm>
            <a:off x="4018079" y="6428682"/>
            <a:ext cx="3464182" cy="369332"/>
          </a:xfrm>
          <a:prstGeom prst="rect">
            <a:avLst/>
          </a:prstGeom>
          <a:noFill/>
        </p:spPr>
        <p:txBody>
          <a:bodyPr wrap="square" rtlCol="0">
            <a:spAutoFit/>
          </a:bodyPr>
          <a:lstStyle/>
          <a:p>
            <a:r>
              <a:rPr lang="en-US" b="1" i="1" dirty="0">
                <a:solidFill>
                  <a:srgbClr val="4F81BD"/>
                </a:solidFill>
              </a:rPr>
              <a:t>Photo by </a:t>
            </a:r>
            <a:r>
              <a:rPr lang="en-US" b="1" i="1" dirty="0" err="1">
                <a:solidFill>
                  <a:srgbClr val="4F81BD"/>
                </a:solidFill>
              </a:rPr>
              <a:t>Debbe</a:t>
            </a:r>
            <a:r>
              <a:rPr lang="en-US" b="1" i="1" dirty="0">
                <a:solidFill>
                  <a:srgbClr val="4F81BD"/>
                </a:solidFill>
              </a:rPr>
              <a:t> </a:t>
            </a:r>
            <a:r>
              <a:rPr lang="en-US" b="1" dirty="0">
                <a:solidFill>
                  <a:srgbClr val="4F81BD"/>
                </a:solidFill>
              </a:rPr>
              <a:t> </a:t>
            </a:r>
            <a:r>
              <a:rPr lang="en-US" b="1" dirty="0">
                <a:solidFill>
                  <a:schemeClr val="accent4">
                    <a:lumMod val="75000"/>
                  </a:schemeClr>
                </a:solidFill>
              </a:rPr>
              <a:t>/   </a:t>
            </a:r>
            <a:r>
              <a:rPr lang="en-US" b="1" i="1" dirty="0">
                <a:solidFill>
                  <a:schemeClr val="accent4">
                    <a:lumMod val="75000"/>
                  </a:schemeClr>
                </a:solidFill>
              </a:rPr>
              <a:t>F</a:t>
            </a:r>
            <a:r>
              <a:rPr lang="es-ES" b="1" i="1" dirty="0" err="1">
                <a:solidFill>
                  <a:schemeClr val="accent4">
                    <a:lumMod val="75000"/>
                  </a:schemeClr>
                </a:solidFill>
              </a:rPr>
              <a:t>oto</a:t>
            </a:r>
            <a:r>
              <a:rPr lang="es-ES" b="1" i="1" dirty="0">
                <a:solidFill>
                  <a:schemeClr val="accent4">
                    <a:lumMod val="75000"/>
                  </a:schemeClr>
                </a:solidFill>
              </a:rPr>
              <a:t> de </a:t>
            </a:r>
            <a:r>
              <a:rPr lang="es-ES" b="1" i="1" dirty="0" err="1">
                <a:solidFill>
                  <a:schemeClr val="accent4">
                    <a:lumMod val="75000"/>
                  </a:schemeClr>
                </a:solidFill>
              </a:rPr>
              <a:t>Debbe</a:t>
            </a:r>
            <a:endParaRPr lang="en-US" b="1" dirty="0">
              <a:solidFill>
                <a:schemeClr val="accent4">
                  <a:lumMod val="75000"/>
                </a:schemeClr>
              </a:solidFill>
            </a:endParaRPr>
          </a:p>
        </p:txBody>
      </p:sp>
    </p:spTree>
    <p:extLst>
      <p:ext uri="{BB962C8B-B14F-4D97-AF65-F5344CB8AC3E}">
        <p14:creationId xmlns:p14="http://schemas.microsoft.com/office/powerpoint/2010/main" val="3418677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36" y="274638"/>
            <a:ext cx="8667822" cy="1143000"/>
          </a:xfrm>
        </p:spPr>
        <p:txBody>
          <a:bodyPr>
            <a:normAutofit fontScale="90000"/>
          </a:bodyPr>
          <a:lstStyle/>
          <a:p>
            <a:r>
              <a:rPr lang="en-US" b="1" dirty="0"/>
              <a:t> </a:t>
            </a:r>
            <a:r>
              <a:rPr lang="en-US" sz="3200" b="1" dirty="0">
                <a:solidFill>
                  <a:srgbClr val="254061"/>
                </a:solidFill>
              </a:rPr>
              <a:t>Conflict Resolution Task </a:t>
            </a:r>
            <a:r>
              <a:rPr lang="en-US" sz="3200" b="1" dirty="0" smtClean="0">
                <a:solidFill>
                  <a:srgbClr val="254061"/>
                </a:solidFill>
              </a:rPr>
              <a:t>Force 2021</a:t>
            </a:r>
            <a:br>
              <a:rPr lang="en-US" sz="3200" b="1" dirty="0" smtClean="0">
                <a:solidFill>
                  <a:srgbClr val="254061"/>
                </a:solidFill>
              </a:rPr>
            </a:br>
            <a:r>
              <a:rPr lang="es-CO" sz="3200" b="1" dirty="0">
                <a:solidFill>
                  <a:srgbClr val="660066"/>
                </a:solidFill>
              </a:rPr>
              <a:t>Grupo de trabajo: Talleres de resolución de conflictos</a:t>
            </a:r>
            <a:r>
              <a:rPr lang="en-US" sz="3200" dirty="0">
                <a:solidFill>
                  <a:srgbClr val="660066"/>
                </a:solidFill>
              </a:rPr>
              <a:t> </a:t>
            </a:r>
            <a:endParaRPr lang="en-US" sz="3600" dirty="0">
              <a:solidFill>
                <a:srgbClr val="660066"/>
              </a:solidFill>
            </a:endParaRPr>
          </a:p>
        </p:txBody>
      </p:sp>
      <p:sp>
        <p:nvSpPr>
          <p:cNvPr id="3" name="TextBox 2"/>
          <p:cNvSpPr txBox="1"/>
          <p:nvPr/>
        </p:nvSpPr>
        <p:spPr>
          <a:xfrm>
            <a:off x="552091" y="1619075"/>
            <a:ext cx="3919843" cy="4801315"/>
          </a:xfrm>
          <a:prstGeom prst="rect">
            <a:avLst/>
          </a:prstGeom>
          <a:noFill/>
        </p:spPr>
        <p:txBody>
          <a:bodyPr wrap="square" rtlCol="0">
            <a:spAutoFit/>
          </a:bodyPr>
          <a:lstStyle/>
          <a:p>
            <a:r>
              <a:rPr lang="en-US" b="1" dirty="0" smtClean="0">
                <a:solidFill>
                  <a:srgbClr val="254061"/>
                </a:solidFill>
              </a:rPr>
              <a:t>What: Use </a:t>
            </a:r>
            <a:r>
              <a:rPr lang="en-US" b="1" dirty="0">
                <a:solidFill>
                  <a:srgbClr val="254061"/>
                </a:solidFill>
              </a:rPr>
              <a:t>the wisdom of Al-Anon principles found in the </a:t>
            </a:r>
            <a:r>
              <a:rPr lang="en-US" b="1" i="1" dirty="0">
                <a:solidFill>
                  <a:srgbClr val="254061"/>
                </a:solidFill>
              </a:rPr>
              <a:t>Conflict Resolution Kit </a:t>
            </a:r>
            <a:r>
              <a:rPr lang="en-US" b="1" dirty="0">
                <a:solidFill>
                  <a:srgbClr val="254061"/>
                </a:solidFill>
              </a:rPr>
              <a:t>and Concept Five to have a loving interchange regarding conflicts</a:t>
            </a:r>
            <a:r>
              <a:rPr lang="en-US" b="1" dirty="0" smtClean="0">
                <a:solidFill>
                  <a:srgbClr val="254061"/>
                </a:solidFill>
              </a:rPr>
              <a:t>.</a:t>
            </a:r>
            <a:endParaRPr lang="en-US" b="1" dirty="0">
              <a:solidFill>
                <a:srgbClr val="254061"/>
              </a:solidFill>
            </a:endParaRPr>
          </a:p>
          <a:p>
            <a:r>
              <a:rPr lang="es-ES" b="1" dirty="0" smtClean="0"/>
              <a:t>	</a:t>
            </a:r>
            <a:r>
              <a:rPr lang="es-ES" b="1" dirty="0" smtClean="0">
                <a:solidFill>
                  <a:srgbClr val="660066"/>
                </a:solidFill>
              </a:rPr>
              <a:t>Qué</a:t>
            </a:r>
            <a:r>
              <a:rPr lang="es-ES" b="1" dirty="0">
                <a:solidFill>
                  <a:srgbClr val="660066"/>
                </a:solidFill>
              </a:rPr>
              <a:t>: </a:t>
            </a:r>
            <a:r>
              <a:rPr lang="es-ES" dirty="0">
                <a:solidFill>
                  <a:srgbClr val="660066"/>
                </a:solidFill>
              </a:rPr>
              <a:t>Utilice la sabiduría de los principios de Al-</a:t>
            </a:r>
            <a:r>
              <a:rPr lang="es-ES" dirty="0" err="1">
                <a:solidFill>
                  <a:srgbClr val="660066"/>
                </a:solidFill>
              </a:rPr>
              <a:t>Anon</a:t>
            </a:r>
            <a:r>
              <a:rPr lang="es-ES" dirty="0">
                <a:solidFill>
                  <a:srgbClr val="660066"/>
                </a:solidFill>
              </a:rPr>
              <a:t> que se encuentran en el Paquete de Resolución de Conflictos y el Concepto Cinco para tener un intercambio amoroso con respecto a los conflictos. </a:t>
            </a:r>
            <a:endParaRPr lang="en-US" b="1" dirty="0" smtClean="0">
              <a:solidFill>
                <a:srgbClr val="660066"/>
              </a:solidFill>
            </a:endParaRPr>
          </a:p>
          <a:p>
            <a:endParaRPr lang="en-US" b="1" dirty="0"/>
          </a:p>
          <a:p>
            <a:r>
              <a:rPr lang="en-US" b="1" dirty="0" smtClean="0">
                <a:solidFill>
                  <a:srgbClr val="254061"/>
                </a:solidFill>
              </a:rPr>
              <a:t>How: Through Workshops, Panel Discussions, and Skits</a:t>
            </a:r>
          </a:p>
          <a:p>
            <a:r>
              <a:rPr lang="es-ES" dirty="0" smtClean="0"/>
              <a:t>	</a:t>
            </a:r>
            <a:r>
              <a:rPr lang="es-ES" b="1" dirty="0" smtClean="0">
                <a:solidFill>
                  <a:srgbClr val="660066"/>
                </a:solidFill>
              </a:rPr>
              <a:t>Cómo</a:t>
            </a:r>
            <a:r>
              <a:rPr lang="es-ES" b="1" dirty="0">
                <a:solidFill>
                  <a:srgbClr val="660066"/>
                </a:solidFill>
              </a:rPr>
              <a:t>: </a:t>
            </a:r>
            <a:r>
              <a:rPr lang="es-ES" dirty="0">
                <a:solidFill>
                  <a:srgbClr val="660066"/>
                </a:solidFill>
              </a:rPr>
              <a:t>a través de talleres, paneles de discusión y </a:t>
            </a:r>
            <a:r>
              <a:rPr lang="es-ES" dirty="0" smtClean="0">
                <a:solidFill>
                  <a:srgbClr val="660066"/>
                </a:solidFill>
              </a:rPr>
              <a:t>dramatizaciones</a:t>
            </a:r>
          </a:p>
          <a:p>
            <a:r>
              <a:rPr lang="en-US" dirty="0" smtClean="0">
                <a:solidFill>
                  <a:srgbClr val="660066"/>
                </a:solidFill>
              </a:rPr>
              <a:t> </a:t>
            </a:r>
            <a:endParaRPr lang="en-US" b="1" dirty="0">
              <a:solidFill>
                <a:srgbClr val="660066"/>
              </a:solidFill>
            </a:endParaRPr>
          </a:p>
        </p:txBody>
      </p:sp>
      <p:sp>
        <p:nvSpPr>
          <p:cNvPr id="4" name="TextBox 3"/>
          <p:cNvSpPr txBox="1"/>
          <p:nvPr/>
        </p:nvSpPr>
        <p:spPr>
          <a:xfrm>
            <a:off x="5686533" y="1932802"/>
            <a:ext cx="3202125" cy="4390225"/>
          </a:xfrm>
          <a:prstGeom prst="rect">
            <a:avLst/>
          </a:prstGeom>
          <a:noFill/>
        </p:spPr>
        <p:txBody>
          <a:bodyPr wrap="square" rtlCol="0">
            <a:spAutoFit/>
          </a:bodyPr>
          <a:lstStyle/>
          <a:p>
            <a:endParaRPr lang="en-US" dirty="0"/>
          </a:p>
        </p:txBody>
      </p:sp>
      <p:pic>
        <p:nvPicPr>
          <p:cNvPr id="5" name="Picture 4" descr="IMG_20150507_114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728" y="1610918"/>
            <a:ext cx="3679042" cy="4905389"/>
          </a:xfrm>
          <a:prstGeom prst="rect">
            <a:avLst/>
          </a:prstGeom>
        </p:spPr>
      </p:pic>
    </p:spTree>
    <p:extLst>
      <p:ext uri="{BB962C8B-B14F-4D97-AF65-F5344CB8AC3E}">
        <p14:creationId xmlns:p14="http://schemas.microsoft.com/office/powerpoint/2010/main" val="2458598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246297"/>
          </a:xfrm>
        </p:spPr>
        <p:txBody>
          <a:bodyPr>
            <a:normAutofit fontScale="90000"/>
          </a:bodyPr>
          <a:lstStyle/>
          <a:p>
            <a:r>
              <a:rPr lang="en-US" b="1" dirty="0" smtClean="0">
                <a:solidFill>
                  <a:schemeClr val="accent1">
                    <a:lumMod val="75000"/>
                  </a:schemeClr>
                </a:solidFill>
              </a:rPr>
              <a:t>So What Happened at Conference?</a:t>
            </a:r>
            <a:r>
              <a:rPr lang="en-US" b="1" dirty="0" smtClean="0"/>
              <a:t/>
            </a:r>
            <a:br>
              <a:rPr lang="en-US" b="1" dirty="0" smtClean="0"/>
            </a:br>
            <a:r>
              <a:rPr lang="es-ES" b="1" dirty="0">
                <a:solidFill>
                  <a:srgbClr val="800000"/>
                </a:solidFill>
              </a:rPr>
              <a:t>Entonces, ¿qué pasó en la </a:t>
            </a:r>
            <a:r>
              <a:rPr lang="es-ES" b="1" dirty="0" smtClean="0">
                <a:solidFill>
                  <a:srgbClr val="800000"/>
                </a:solidFill>
              </a:rPr>
              <a:t>Conferencia</a:t>
            </a:r>
            <a:r>
              <a:rPr lang="es-ES" b="1" dirty="0">
                <a:solidFill>
                  <a:srgbClr val="800000"/>
                </a:solidFill>
              </a:rPr>
              <a:t>?</a:t>
            </a:r>
            <a:r>
              <a:rPr lang="en-US" b="1" dirty="0">
                <a:solidFill>
                  <a:srgbClr val="800000"/>
                </a:solidFill>
              </a:rPr>
              <a:t/>
            </a:r>
            <a:br>
              <a:rPr lang="en-US" b="1" dirty="0">
                <a:solidFill>
                  <a:srgbClr val="800000"/>
                </a:solidFill>
              </a:rPr>
            </a:br>
            <a:endParaRPr lang="en-US" b="1" dirty="0">
              <a:solidFill>
                <a:srgbClr val="800000"/>
              </a:solidFill>
            </a:endParaRPr>
          </a:p>
        </p:txBody>
      </p:sp>
      <p:sp>
        <p:nvSpPr>
          <p:cNvPr id="3" name="TextBox 2"/>
          <p:cNvSpPr txBox="1"/>
          <p:nvPr/>
        </p:nvSpPr>
        <p:spPr>
          <a:xfrm>
            <a:off x="1058222" y="2520934"/>
            <a:ext cx="7628578" cy="4308872"/>
          </a:xfrm>
          <a:prstGeom prst="rect">
            <a:avLst/>
          </a:prstGeom>
          <a:noFill/>
        </p:spPr>
        <p:txBody>
          <a:bodyPr wrap="square" rtlCol="0">
            <a:spAutoFit/>
          </a:bodyPr>
          <a:lstStyle/>
          <a:p>
            <a:r>
              <a:rPr lang="en-US" sz="2800" b="1" dirty="0" smtClean="0">
                <a:solidFill>
                  <a:schemeClr val="accent1">
                    <a:lumMod val="50000"/>
                  </a:schemeClr>
                </a:solidFill>
              </a:rPr>
              <a:t>Twelve International Guests</a:t>
            </a:r>
          </a:p>
          <a:p>
            <a:r>
              <a:rPr lang="es-ES" sz="2800" b="1" dirty="0" smtClean="0">
                <a:solidFill>
                  <a:srgbClr val="800000"/>
                </a:solidFill>
              </a:rPr>
              <a:t>	Doce </a:t>
            </a:r>
            <a:r>
              <a:rPr lang="es-ES" sz="2800" b="1" dirty="0">
                <a:solidFill>
                  <a:srgbClr val="800000"/>
                </a:solidFill>
              </a:rPr>
              <a:t>I</a:t>
            </a:r>
            <a:r>
              <a:rPr lang="es-ES" sz="2800" b="1" dirty="0" smtClean="0">
                <a:solidFill>
                  <a:srgbClr val="800000"/>
                </a:solidFill>
              </a:rPr>
              <a:t>nvitados </a:t>
            </a:r>
            <a:r>
              <a:rPr lang="es-ES" sz="2800" b="1" dirty="0">
                <a:solidFill>
                  <a:srgbClr val="800000"/>
                </a:solidFill>
              </a:rPr>
              <a:t>I</a:t>
            </a:r>
            <a:r>
              <a:rPr lang="es-ES" sz="2800" b="1" dirty="0" smtClean="0">
                <a:solidFill>
                  <a:srgbClr val="800000"/>
                </a:solidFill>
              </a:rPr>
              <a:t>nternacionales </a:t>
            </a:r>
            <a:r>
              <a:rPr lang="en-US" sz="2800" b="1" dirty="0" smtClean="0">
                <a:solidFill>
                  <a:srgbClr val="800000"/>
                </a:solidFill>
              </a:rPr>
              <a:t> </a:t>
            </a:r>
            <a:endParaRPr lang="en-US" sz="2800" b="1" dirty="0">
              <a:solidFill>
                <a:srgbClr val="800000"/>
              </a:solidFill>
            </a:endParaRPr>
          </a:p>
          <a:p>
            <a:endParaRPr lang="en-US" dirty="0" smtClean="0"/>
          </a:p>
          <a:p>
            <a:r>
              <a:rPr lang="en-US" sz="2400" b="1" dirty="0" smtClean="0">
                <a:solidFill>
                  <a:srgbClr val="254061"/>
                </a:solidFill>
              </a:rPr>
              <a:t>				</a:t>
            </a:r>
            <a:r>
              <a:rPr lang="es-ES" sz="2400" b="1" dirty="0" smtClean="0">
                <a:solidFill>
                  <a:srgbClr val="800000"/>
                </a:solidFill>
              </a:rPr>
              <a:t>					</a:t>
            </a:r>
          </a:p>
          <a:p>
            <a:r>
              <a:rPr lang="es-ES" sz="2400" b="1" dirty="0">
                <a:solidFill>
                  <a:srgbClr val="800000"/>
                </a:solidFill>
              </a:rPr>
              <a:t>	</a:t>
            </a:r>
            <a:r>
              <a:rPr lang="es-ES" sz="2400" b="1" dirty="0" smtClean="0">
                <a:solidFill>
                  <a:srgbClr val="800000"/>
                </a:solidFill>
              </a:rPr>
              <a:t>			</a:t>
            </a:r>
          </a:p>
          <a:p>
            <a:r>
              <a:rPr lang="es-ES" sz="2400" b="1" dirty="0">
                <a:solidFill>
                  <a:srgbClr val="800000"/>
                </a:solidFill>
              </a:rPr>
              <a:t>	</a:t>
            </a:r>
            <a:r>
              <a:rPr lang="es-ES" sz="2400" b="1" dirty="0" smtClean="0">
                <a:solidFill>
                  <a:srgbClr val="800000"/>
                </a:solidFill>
              </a:rPr>
              <a:t>			</a:t>
            </a:r>
            <a:r>
              <a:rPr lang="en-US" sz="2800" b="1" dirty="0" smtClean="0">
                <a:solidFill>
                  <a:srgbClr val="254061"/>
                </a:solidFill>
              </a:rPr>
              <a:t>Fifteen motions and </a:t>
            </a:r>
            <a:r>
              <a:rPr lang="en-US" sz="2800" b="1" dirty="0">
                <a:solidFill>
                  <a:srgbClr val="254061"/>
                </a:solidFill>
              </a:rPr>
              <a:t>v</a:t>
            </a:r>
            <a:r>
              <a:rPr lang="en-US" sz="2800" b="1" dirty="0" smtClean="0">
                <a:solidFill>
                  <a:srgbClr val="254061"/>
                </a:solidFill>
              </a:rPr>
              <a:t>otes			</a:t>
            </a:r>
            <a:r>
              <a:rPr lang="en-US" sz="2800" b="1" dirty="0">
                <a:solidFill>
                  <a:srgbClr val="254061"/>
                </a:solidFill>
              </a:rPr>
              <a:t>	</a:t>
            </a:r>
            <a:r>
              <a:rPr lang="en-US" sz="2800" b="1" dirty="0" smtClean="0">
                <a:solidFill>
                  <a:srgbClr val="254061"/>
                </a:solidFill>
              </a:rPr>
              <a:t>		</a:t>
            </a:r>
            <a:r>
              <a:rPr lang="es-ES" sz="2800" b="1" dirty="0" smtClean="0">
                <a:solidFill>
                  <a:srgbClr val="800000"/>
                </a:solidFill>
              </a:rPr>
              <a:t>Quince mociones </a:t>
            </a:r>
            <a:r>
              <a:rPr lang="es-ES" sz="2800" b="1" dirty="0">
                <a:solidFill>
                  <a:srgbClr val="800000"/>
                </a:solidFill>
              </a:rPr>
              <a:t>y votaciones</a:t>
            </a:r>
            <a:endParaRPr lang="en-US" sz="2800" b="1" dirty="0">
              <a:solidFill>
                <a:srgbClr val="800000"/>
              </a:solidFill>
            </a:endParaRPr>
          </a:p>
          <a:p>
            <a:endParaRPr lang="en-US" sz="2400" b="1" dirty="0">
              <a:solidFill>
                <a:srgbClr val="800000"/>
              </a:solidFill>
            </a:endParaRPr>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3"/>
          <a:stretch>
            <a:fillRect/>
          </a:stretch>
        </p:blipFill>
        <p:spPr>
          <a:xfrm rot="5400000">
            <a:off x="836606" y="4185657"/>
            <a:ext cx="1866647" cy="2116543"/>
          </a:xfrm>
          <a:prstGeom prst="rect">
            <a:avLst/>
          </a:prstGeom>
        </p:spPr>
      </p:pic>
      <p:pic>
        <p:nvPicPr>
          <p:cNvPr id="5" name="Picture 4" descr="200235995-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285" y="1842802"/>
            <a:ext cx="2300515" cy="2270766"/>
          </a:xfrm>
          <a:prstGeom prst="rect">
            <a:avLst/>
          </a:prstGeom>
        </p:spPr>
      </p:pic>
    </p:spTree>
    <p:extLst>
      <p:ext uri="{BB962C8B-B14F-4D97-AF65-F5344CB8AC3E}">
        <p14:creationId xmlns:p14="http://schemas.microsoft.com/office/powerpoint/2010/main" val="389644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200" b="1" dirty="0" smtClean="0">
                <a:solidFill>
                  <a:schemeClr val="accent5">
                    <a:lumMod val="50000"/>
                  </a:schemeClr>
                </a:solidFill>
              </a:rPr>
              <a:t>Twelve </a:t>
            </a:r>
            <a:r>
              <a:rPr lang="en-US" sz="3200" b="1" dirty="0">
                <a:solidFill>
                  <a:schemeClr val="accent5">
                    <a:lumMod val="50000"/>
                  </a:schemeClr>
                </a:solidFill>
              </a:rPr>
              <a:t>Concepts of Service in our Personal </a:t>
            </a:r>
            <a:r>
              <a:rPr lang="en-US" sz="3200" b="1" dirty="0" smtClean="0">
                <a:solidFill>
                  <a:schemeClr val="accent5">
                    <a:lumMod val="50000"/>
                  </a:schemeClr>
                </a:solidFill>
              </a:rPr>
              <a:t>Lives</a:t>
            </a:r>
            <a:r>
              <a:rPr lang="en-US" sz="3200" b="1" dirty="0" smtClean="0"/>
              <a:t/>
            </a:r>
            <a:br>
              <a:rPr lang="en-US" sz="3200" b="1" dirty="0" smtClean="0"/>
            </a:br>
            <a:r>
              <a:rPr lang="es-CO" sz="3200" b="1" dirty="0">
                <a:solidFill>
                  <a:srgbClr val="FF0000"/>
                </a:solidFill>
              </a:rPr>
              <a:t>Los Doce Conceptos del Servicio en nuestra vida personal</a:t>
            </a:r>
            <a:r>
              <a:rPr lang="en-US" sz="3200" dirty="0">
                <a:solidFill>
                  <a:srgbClr val="FF0000"/>
                </a:solidFill>
              </a:rPr>
              <a:t> </a:t>
            </a:r>
            <a:r>
              <a:rPr lang="en-US" sz="3200" dirty="0" smtClean="0">
                <a:solidFill>
                  <a:srgbClr val="FF0000"/>
                </a:solidFill>
              </a:rPr>
              <a:t> </a:t>
            </a:r>
            <a:endParaRPr lang="en-US" sz="3200" dirty="0">
              <a:solidFill>
                <a:srgbClr val="FF0000"/>
              </a:solidFill>
            </a:endParaRPr>
          </a:p>
        </p:txBody>
      </p:sp>
      <p:pic>
        <p:nvPicPr>
          <p:cNvPr id="3" name="Picture 2">
            <a:extLst>
              <a:ext uri="{FF2B5EF4-FFF2-40B4-BE49-F238E27FC236}">
                <a16:creationId xmlns="" xmlns:a16="http://schemas.microsoft.com/office/drawing/2014/main" xmlns:lc="http://schemas.openxmlformats.org/drawingml/2006/lockedCanvas" id="{F052BAFD-DB01-47E6-BE98-3C475E4FA56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xmlns:lc="http://schemas.openxmlformats.org/drawingml/2006/lockedCanvas" r:id="rId5"/>
              </a:ext>
            </a:extLst>
          </a:blip>
          <a:stretch>
            <a:fillRect/>
          </a:stretch>
        </p:blipFill>
        <p:spPr>
          <a:xfrm>
            <a:off x="461447" y="1767134"/>
            <a:ext cx="4156339" cy="3067606"/>
          </a:xfrm>
          <a:prstGeom prst="rect">
            <a:avLst/>
          </a:prstGeom>
        </p:spPr>
      </p:pic>
      <p:sp>
        <p:nvSpPr>
          <p:cNvPr id="4" name="Subtitle 2">
            <a:extLst>
              <a:ext uri="{FF2B5EF4-FFF2-40B4-BE49-F238E27FC236}">
                <a16:creationId xmlns="" xmlns:a16="http://schemas.microsoft.com/office/drawing/2014/main" xmlns:lc="http://schemas.openxmlformats.org/drawingml/2006/lockedCanvas" id="{D1402054-15BD-420E-A4B3-58994F8BA402}"/>
              </a:ext>
            </a:extLst>
          </p:cNvPr>
          <p:cNvSpPr>
            <a:spLocks noGrp="1"/>
          </p:cNvSpPr>
          <p:nvPr/>
        </p:nvSpPr>
        <p:spPr>
          <a:xfrm>
            <a:off x="4617786" y="3830918"/>
            <a:ext cx="4554747" cy="20779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b="1" kern="1200" dirty="0">
              <a:latin typeface="Comic Sans MS" panose="030F0702030302020204" pitchFamily="66" charset="0"/>
            </a:endParaRPr>
          </a:p>
          <a:p>
            <a:r>
              <a:rPr lang="en-US" sz="3600" b="1" kern="1200" dirty="0">
                <a:solidFill>
                  <a:srgbClr val="4BACC6"/>
                </a:solidFill>
                <a:latin typeface="Comic Sans MS" panose="030F0702030302020204" pitchFamily="66" charset="0"/>
              </a:rPr>
              <a:t>Al-</a:t>
            </a:r>
            <a:r>
              <a:rPr lang="en-US" sz="3600" b="1" kern="1200" dirty="0" err="1">
                <a:solidFill>
                  <a:srgbClr val="4BACC6"/>
                </a:solidFill>
                <a:latin typeface="Comic Sans MS" panose="030F0702030302020204" pitchFamily="66" charset="0"/>
              </a:rPr>
              <a:t>Anon’s</a:t>
            </a:r>
            <a:r>
              <a:rPr lang="en-US" sz="3600" b="1" kern="1200" dirty="0">
                <a:solidFill>
                  <a:srgbClr val="4BACC6"/>
                </a:solidFill>
                <a:latin typeface="Comic Sans MS" panose="030F0702030302020204" pitchFamily="66" charset="0"/>
              </a:rPr>
              <a:t> </a:t>
            </a:r>
            <a:r>
              <a:rPr lang="en-US" sz="3600" b="1" kern="1200" dirty="0" smtClean="0">
                <a:solidFill>
                  <a:srgbClr val="4BACC6"/>
                </a:solidFill>
                <a:latin typeface="Comic Sans MS" panose="030F0702030302020204" pitchFamily="66" charset="0"/>
              </a:rPr>
              <a:t>best</a:t>
            </a:r>
          </a:p>
          <a:p>
            <a:r>
              <a:rPr lang="en-US" sz="3600" b="1" kern="1200" dirty="0" smtClean="0">
                <a:solidFill>
                  <a:srgbClr val="4BACC6"/>
                </a:solidFill>
                <a:latin typeface="Comic Sans MS" panose="030F0702030302020204" pitchFamily="66" charset="0"/>
              </a:rPr>
              <a:t>kept </a:t>
            </a:r>
            <a:r>
              <a:rPr lang="en-US" sz="3600" b="1" kern="1200" dirty="0">
                <a:solidFill>
                  <a:srgbClr val="4BACC6"/>
                </a:solidFill>
                <a:latin typeface="Comic Sans MS" panose="030F0702030302020204" pitchFamily="66" charset="0"/>
              </a:rPr>
              <a:t>secret?</a:t>
            </a:r>
          </a:p>
        </p:txBody>
      </p:sp>
      <p:sp>
        <p:nvSpPr>
          <p:cNvPr id="5" name="TextBox 4"/>
          <p:cNvSpPr txBox="1"/>
          <p:nvPr/>
        </p:nvSpPr>
        <p:spPr>
          <a:xfrm>
            <a:off x="4617786" y="1767134"/>
            <a:ext cx="4132849" cy="1754327"/>
          </a:xfrm>
          <a:prstGeom prst="rect">
            <a:avLst/>
          </a:prstGeom>
          <a:noFill/>
        </p:spPr>
        <p:txBody>
          <a:bodyPr wrap="square" rtlCol="0">
            <a:spAutoFit/>
          </a:bodyPr>
          <a:lstStyle/>
          <a:p>
            <a:pPr algn="ctr"/>
            <a:r>
              <a:rPr lang="en-US" sz="3600" b="1" dirty="0">
                <a:solidFill>
                  <a:srgbClr val="008000"/>
                </a:solidFill>
                <a:latin typeface="Comic Sans MS" panose="030F0702030302020204" pitchFamily="66" charset="0"/>
              </a:rPr>
              <a:t>The Twelve Concepts </a:t>
            </a:r>
            <a:br>
              <a:rPr lang="en-US" sz="3600" b="1" dirty="0">
                <a:solidFill>
                  <a:srgbClr val="008000"/>
                </a:solidFill>
                <a:latin typeface="Comic Sans MS" panose="030F0702030302020204" pitchFamily="66" charset="0"/>
              </a:rPr>
            </a:br>
            <a:r>
              <a:rPr lang="en-US" sz="3600" b="1" dirty="0">
                <a:solidFill>
                  <a:srgbClr val="008000"/>
                </a:solidFill>
                <a:latin typeface="Comic Sans MS" panose="030F0702030302020204" pitchFamily="66" charset="0"/>
              </a:rPr>
              <a:t>of Service</a:t>
            </a:r>
            <a:endParaRPr lang="en-US" sz="3600" dirty="0">
              <a:solidFill>
                <a:srgbClr val="008000"/>
              </a:solidFill>
            </a:endParaRPr>
          </a:p>
        </p:txBody>
      </p:sp>
      <p:sp>
        <p:nvSpPr>
          <p:cNvPr id="6" name="TextBox 5"/>
          <p:cNvSpPr txBox="1"/>
          <p:nvPr/>
        </p:nvSpPr>
        <p:spPr>
          <a:xfrm>
            <a:off x="303299" y="5289238"/>
            <a:ext cx="4833833" cy="1477328"/>
          </a:xfrm>
          <a:prstGeom prst="rect">
            <a:avLst/>
          </a:prstGeom>
          <a:noFill/>
        </p:spPr>
        <p:txBody>
          <a:bodyPr wrap="square" rtlCol="0">
            <a:spAutoFit/>
          </a:bodyPr>
          <a:lstStyle/>
          <a:p>
            <a:r>
              <a:rPr lang="es-ES" sz="3600" b="1" dirty="0" smtClean="0">
                <a:solidFill>
                  <a:srgbClr val="FF0000"/>
                </a:solidFill>
                <a:latin typeface="Chalkboard"/>
                <a:cs typeface="Chalkboard"/>
              </a:rPr>
              <a:t>Lo </a:t>
            </a:r>
            <a:r>
              <a:rPr lang="es-ES" sz="3600" b="1" dirty="0">
                <a:solidFill>
                  <a:srgbClr val="FF0000"/>
                </a:solidFill>
                <a:latin typeface="Chalkboard"/>
                <a:cs typeface="Chalkboard"/>
              </a:rPr>
              <a:t>mejor de Al-</a:t>
            </a:r>
            <a:r>
              <a:rPr lang="es-ES" sz="3600" b="1" dirty="0" err="1">
                <a:solidFill>
                  <a:srgbClr val="FF0000"/>
                </a:solidFill>
                <a:latin typeface="Chalkboard"/>
                <a:cs typeface="Chalkboard"/>
              </a:rPr>
              <a:t>Anon</a:t>
            </a:r>
            <a:r>
              <a:rPr lang="es-ES" sz="3600" b="1" dirty="0">
                <a:solidFill>
                  <a:srgbClr val="FF0000"/>
                </a:solidFill>
                <a:latin typeface="Chalkboard"/>
                <a:cs typeface="Chalkboard"/>
              </a:rPr>
              <a:t> ¿secreto guardado?</a:t>
            </a:r>
            <a:r>
              <a:rPr lang="en-US" sz="3600" b="1" dirty="0">
                <a:solidFill>
                  <a:srgbClr val="FF0000"/>
                </a:solidFill>
                <a:latin typeface="Chalkboard"/>
                <a:cs typeface="Chalkboard"/>
              </a:rPr>
              <a:t> </a:t>
            </a:r>
            <a:r>
              <a:rPr lang="en-US" sz="2800" dirty="0">
                <a:solidFill>
                  <a:schemeClr val="accent6">
                    <a:lumMod val="75000"/>
                  </a:schemeClr>
                </a:solidFill>
                <a:latin typeface="Chalkboard"/>
                <a:cs typeface="Chalkboard"/>
              </a:rPr>
              <a:t> </a:t>
            </a:r>
          </a:p>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609514403"/>
              </p:ext>
            </p:extLst>
          </p:nvPr>
        </p:nvGraphicFramePr>
        <p:xfrm>
          <a:off x="4293107" y="7020217"/>
          <a:ext cx="5486400" cy="685800"/>
        </p:xfrm>
        <a:graphic>
          <a:graphicData uri="http://schemas.openxmlformats.org/presentationml/2006/ole">
            <mc:AlternateContent xmlns:mc="http://schemas.openxmlformats.org/markup-compatibility/2006">
              <mc:Choice xmlns:v="urn:schemas-microsoft-com:vml" Requires="v">
                <p:oleObj spid="_x0000_s2053" name="Document" r:id="rId6" imgW="5486400" imgH="685800" progId="Word.Document.12">
                  <p:embed/>
                </p:oleObj>
              </mc:Choice>
              <mc:Fallback>
                <p:oleObj name="Document" r:id="rId6" imgW="5486400" imgH="685800" progId="Word.Document.12">
                  <p:embed/>
                  <p:pic>
                    <p:nvPicPr>
                      <p:cNvPr id="0" name=""/>
                      <p:cNvPicPr/>
                      <p:nvPr/>
                    </p:nvPicPr>
                    <p:blipFill>
                      <a:blip r:embed="rId7"/>
                      <a:stretch>
                        <a:fillRect/>
                      </a:stretch>
                    </p:blipFill>
                    <p:spPr>
                      <a:xfrm>
                        <a:off x="4293107" y="7020217"/>
                        <a:ext cx="5486400" cy="685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57571476"/>
              </p:ext>
            </p:extLst>
          </p:nvPr>
        </p:nvGraphicFramePr>
        <p:xfrm>
          <a:off x="4893831" y="7020217"/>
          <a:ext cx="5486400" cy="685800"/>
        </p:xfrm>
        <a:graphic>
          <a:graphicData uri="http://schemas.openxmlformats.org/presentationml/2006/ole">
            <mc:AlternateContent xmlns:mc="http://schemas.openxmlformats.org/markup-compatibility/2006">
              <mc:Choice xmlns:v="urn:schemas-microsoft-com:vml" Requires="v">
                <p:oleObj spid="_x0000_s2054" name="Document" r:id="rId8" imgW="5486400" imgH="685800" progId="Word.Document.12">
                  <p:embed/>
                </p:oleObj>
              </mc:Choice>
              <mc:Fallback>
                <p:oleObj name="Document" r:id="rId8" imgW="5486400" imgH="685800" progId="Word.Document.12">
                  <p:embed/>
                  <p:pic>
                    <p:nvPicPr>
                      <p:cNvPr id="0" name=""/>
                      <p:cNvPicPr/>
                      <p:nvPr/>
                    </p:nvPicPr>
                    <p:blipFill>
                      <a:blip r:embed="rId7"/>
                      <a:stretch>
                        <a:fillRect/>
                      </a:stretch>
                    </p:blipFill>
                    <p:spPr>
                      <a:xfrm>
                        <a:off x="4893831" y="7020217"/>
                        <a:ext cx="5486400" cy="685800"/>
                      </a:xfrm>
                      <a:prstGeom prst="rect">
                        <a:avLst/>
                      </a:prstGeom>
                    </p:spPr>
                  </p:pic>
                </p:oleObj>
              </mc:Fallback>
            </mc:AlternateContent>
          </a:graphicData>
        </a:graphic>
      </p:graphicFrame>
    </p:spTree>
    <p:extLst>
      <p:ext uri="{BB962C8B-B14F-4D97-AF65-F5344CB8AC3E}">
        <p14:creationId xmlns:p14="http://schemas.microsoft.com/office/powerpoint/2010/main" val="3809016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smtClean="0">
                <a:solidFill>
                  <a:schemeClr val="accent5">
                    <a:lumMod val="75000"/>
                  </a:schemeClr>
                </a:solidFill>
                <a:latin typeface="Arial"/>
                <a:cs typeface="Arial"/>
              </a:rPr>
              <a:t>2021 Membership Survey &amp; Longitudinal Study</a:t>
            </a:r>
            <a:br>
              <a:rPr lang="en-US" sz="2800" b="1" dirty="0" smtClean="0">
                <a:solidFill>
                  <a:schemeClr val="accent5">
                    <a:lumMod val="75000"/>
                  </a:schemeClr>
                </a:solidFill>
                <a:latin typeface="Arial"/>
                <a:cs typeface="Arial"/>
              </a:rPr>
            </a:br>
            <a:r>
              <a:rPr lang="es-ES" sz="2700" b="1" dirty="0" smtClean="0">
                <a:solidFill>
                  <a:srgbClr val="800000"/>
                </a:solidFill>
                <a:latin typeface="Arial"/>
                <a:cs typeface="Arial"/>
              </a:rPr>
              <a:t>Encuesta Para </a:t>
            </a:r>
            <a:r>
              <a:rPr lang="es-ES" sz="2700" b="1" dirty="0">
                <a:solidFill>
                  <a:srgbClr val="800000"/>
                </a:solidFill>
                <a:latin typeface="Arial"/>
                <a:cs typeface="Arial"/>
              </a:rPr>
              <a:t>los </a:t>
            </a:r>
            <a:r>
              <a:rPr lang="es-ES" sz="2700" b="1" dirty="0" smtClean="0">
                <a:solidFill>
                  <a:srgbClr val="800000"/>
                </a:solidFill>
                <a:latin typeface="Arial"/>
                <a:cs typeface="Arial"/>
              </a:rPr>
              <a:t>Miembros y </a:t>
            </a:r>
            <a:br>
              <a:rPr lang="es-ES" sz="2700" b="1" dirty="0" smtClean="0">
                <a:solidFill>
                  <a:srgbClr val="800000"/>
                </a:solidFill>
                <a:latin typeface="Arial"/>
                <a:cs typeface="Arial"/>
              </a:rPr>
            </a:br>
            <a:r>
              <a:rPr lang="es-ES" sz="2700" b="1" dirty="0" smtClean="0">
                <a:solidFill>
                  <a:srgbClr val="800000"/>
                </a:solidFill>
                <a:latin typeface="Arial"/>
                <a:cs typeface="Arial"/>
              </a:rPr>
              <a:t>Estudio Longitudinal </a:t>
            </a:r>
            <a:r>
              <a:rPr lang="es-ES" sz="2700" b="1" dirty="0">
                <a:solidFill>
                  <a:srgbClr val="800000"/>
                </a:solidFill>
                <a:latin typeface="Arial"/>
                <a:cs typeface="Arial"/>
              </a:rPr>
              <a:t>de </a:t>
            </a:r>
            <a:r>
              <a:rPr lang="es-ES" sz="2700" b="1" dirty="0" smtClean="0">
                <a:solidFill>
                  <a:srgbClr val="800000"/>
                </a:solidFill>
                <a:latin typeface="Arial"/>
                <a:cs typeface="Arial"/>
              </a:rPr>
              <a:t>2021</a:t>
            </a:r>
            <a:r>
              <a:rPr lang="en-US" sz="2700" b="1" dirty="0" smtClean="0">
                <a:solidFill>
                  <a:srgbClr val="800000"/>
                </a:solidFill>
                <a:latin typeface="Arial"/>
                <a:cs typeface="Arial"/>
              </a:rPr>
              <a:t> </a:t>
            </a:r>
            <a:endParaRPr lang="en-US" sz="2700" b="1" dirty="0">
              <a:solidFill>
                <a:srgbClr val="800000"/>
              </a:solidFill>
              <a:latin typeface="Arial"/>
              <a:cs typeface="Arial"/>
            </a:endParaRPr>
          </a:p>
        </p:txBody>
      </p:sp>
      <p:sp>
        <p:nvSpPr>
          <p:cNvPr id="3" name="Text Placeholder 2"/>
          <p:cNvSpPr>
            <a:spLocks noGrp="1"/>
          </p:cNvSpPr>
          <p:nvPr>
            <p:ph type="body" idx="1"/>
          </p:nvPr>
        </p:nvSpPr>
        <p:spPr>
          <a:xfrm>
            <a:off x="457200" y="1544460"/>
            <a:ext cx="3878058" cy="1651310"/>
          </a:xfrm>
        </p:spPr>
        <p:txBody>
          <a:bodyPr>
            <a:normAutofit fontScale="25000" lnSpcReduction="20000"/>
          </a:bodyPr>
          <a:lstStyle/>
          <a:p>
            <a:endParaRPr lang="en-US" dirty="0" smtClean="0"/>
          </a:p>
          <a:p>
            <a:endParaRPr lang="en-US" sz="6400" dirty="0" smtClean="0">
              <a:solidFill>
                <a:schemeClr val="accent5">
                  <a:lumMod val="50000"/>
                </a:schemeClr>
              </a:solidFill>
            </a:endParaRPr>
          </a:p>
          <a:p>
            <a:endParaRPr lang="en-US" sz="6400" dirty="0">
              <a:solidFill>
                <a:schemeClr val="accent5">
                  <a:lumMod val="50000"/>
                </a:schemeClr>
              </a:solidFill>
            </a:endParaRPr>
          </a:p>
          <a:p>
            <a:r>
              <a:rPr lang="en-US" sz="6400" dirty="0" smtClean="0">
                <a:solidFill>
                  <a:schemeClr val="accent5">
                    <a:lumMod val="50000"/>
                  </a:schemeClr>
                </a:solidFill>
              </a:rPr>
              <a:t>I. Trilingual 2021 </a:t>
            </a:r>
            <a:r>
              <a:rPr lang="en-US" sz="6400" dirty="0">
                <a:solidFill>
                  <a:schemeClr val="accent5">
                    <a:lumMod val="50000"/>
                  </a:schemeClr>
                </a:solidFill>
              </a:rPr>
              <a:t>Membership </a:t>
            </a:r>
            <a:r>
              <a:rPr lang="en-US" sz="6400" dirty="0" smtClean="0">
                <a:solidFill>
                  <a:schemeClr val="accent5">
                    <a:lumMod val="50000"/>
                  </a:schemeClr>
                </a:solidFill>
              </a:rPr>
              <a:t>Survey:</a:t>
            </a:r>
            <a:endParaRPr lang="en-US" sz="6400" dirty="0">
              <a:solidFill>
                <a:schemeClr val="accent5">
                  <a:lumMod val="50000"/>
                </a:schemeClr>
              </a:solidFill>
            </a:endParaRPr>
          </a:p>
          <a:p>
            <a:r>
              <a:rPr lang="en-US" sz="6400" dirty="0" smtClean="0">
                <a:solidFill>
                  <a:schemeClr val="accent5">
                    <a:lumMod val="50000"/>
                  </a:schemeClr>
                </a:solidFill>
              </a:rPr>
              <a:t>    June </a:t>
            </a:r>
            <a:r>
              <a:rPr lang="en-US" sz="6400" dirty="0">
                <a:solidFill>
                  <a:schemeClr val="accent5">
                    <a:lumMod val="50000"/>
                  </a:schemeClr>
                </a:solidFill>
              </a:rPr>
              <a:t>16, 2021 to July 27, </a:t>
            </a:r>
            <a:r>
              <a:rPr lang="en-US" sz="6400" dirty="0" smtClean="0">
                <a:solidFill>
                  <a:schemeClr val="accent5">
                    <a:lumMod val="50000"/>
                  </a:schemeClr>
                </a:solidFill>
              </a:rPr>
              <a:t>2021</a:t>
            </a:r>
          </a:p>
          <a:p>
            <a:r>
              <a:rPr lang="en-US" sz="6400" dirty="0" smtClean="0">
                <a:solidFill>
                  <a:schemeClr val="accent5">
                    <a:lumMod val="50000"/>
                  </a:schemeClr>
                </a:solidFill>
              </a:rPr>
              <a:t>    al</a:t>
            </a:r>
            <a:r>
              <a:rPr lang="en-US" sz="6400" dirty="0">
                <a:solidFill>
                  <a:schemeClr val="accent5">
                    <a:lumMod val="50000"/>
                  </a:schemeClr>
                </a:solidFill>
              </a:rPr>
              <a:t>-</a:t>
            </a:r>
            <a:r>
              <a:rPr lang="en-US" sz="6400" dirty="0" err="1">
                <a:solidFill>
                  <a:schemeClr val="accent5">
                    <a:lumMod val="50000"/>
                  </a:schemeClr>
                </a:solidFill>
              </a:rPr>
              <a:t>anon.org</a:t>
            </a:r>
            <a:r>
              <a:rPr lang="en-US" sz="6400" dirty="0">
                <a:solidFill>
                  <a:schemeClr val="accent5">
                    <a:lumMod val="50000"/>
                  </a:schemeClr>
                </a:solidFill>
              </a:rPr>
              <a:t>/</a:t>
            </a:r>
            <a:r>
              <a:rPr lang="en-US" sz="6400" dirty="0" err="1" smtClean="0">
                <a:solidFill>
                  <a:schemeClr val="accent5">
                    <a:lumMod val="50000"/>
                  </a:schemeClr>
                </a:solidFill>
              </a:rPr>
              <a:t>membersurvey</a:t>
            </a:r>
            <a:endParaRPr lang="en-US" sz="6400" dirty="0" smtClean="0">
              <a:solidFill>
                <a:schemeClr val="accent5">
                  <a:lumMod val="50000"/>
                </a:schemeClr>
              </a:solidFill>
            </a:endParaRPr>
          </a:p>
          <a:p>
            <a:r>
              <a:rPr lang="en-US" sz="6400" dirty="0" smtClean="0">
                <a:solidFill>
                  <a:schemeClr val="accent5">
                    <a:lumMod val="50000"/>
                  </a:schemeClr>
                </a:solidFill>
              </a:rPr>
              <a:t> 	</a:t>
            </a:r>
            <a:r>
              <a:rPr lang="es-ES" sz="6400" dirty="0" smtClean="0">
                <a:solidFill>
                  <a:srgbClr val="800000"/>
                </a:solidFill>
              </a:rPr>
              <a:t>Encuesta </a:t>
            </a:r>
            <a:r>
              <a:rPr lang="es-ES" sz="6400" dirty="0">
                <a:solidFill>
                  <a:srgbClr val="800000"/>
                </a:solidFill>
              </a:rPr>
              <a:t>para los miembros </a:t>
            </a:r>
            <a:r>
              <a:rPr lang="es-ES" sz="6400" dirty="0" smtClean="0">
                <a:solidFill>
                  <a:srgbClr val="800000"/>
                </a:solidFill>
              </a:rPr>
              <a:t>trilingüe: </a:t>
            </a:r>
            <a:endParaRPr lang="en-US" sz="6400" dirty="0">
              <a:solidFill>
                <a:srgbClr val="800000"/>
              </a:solidFill>
            </a:endParaRPr>
          </a:p>
          <a:p>
            <a:r>
              <a:rPr lang="es-ES" sz="6400" dirty="0" smtClean="0">
                <a:solidFill>
                  <a:srgbClr val="800000"/>
                </a:solidFill>
              </a:rPr>
              <a:t>	16 </a:t>
            </a:r>
            <a:r>
              <a:rPr lang="es-ES" sz="6400" dirty="0">
                <a:solidFill>
                  <a:srgbClr val="800000"/>
                </a:solidFill>
              </a:rPr>
              <a:t>de junio de 2021 al 27 de julio de 2021: </a:t>
            </a:r>
            <a:endParaRPr lang="en-US" sz="6400" dirty="0">
              <a:solidFill>
                <a:srgbClr val="800000"/>
              </a:solidFill>
            </a:endParaRPr>
          </a:p>
          <a:p>
            <a:r>
              <a:rPr lang="es-ES" sz="7200" dirty="0" smtClean="0">
                <a:solidFill>
                  <a:srgbClr val="800000"/>
                </a:solidFill>
              </a:rPr>
              <a:t>	al-</a:t>
            </a:r>
            <a:r>
              <a:rPr lang="es-ES" sz="7200" dirty="0" err="1" smtClean="0">
                <a:solidFill>
                  <a:srgbClr val="800000"/>
                </a:solidFill>
              </a:rPr>
              <a:t>anon.org</a:t>
            </a:r>
            <a:r>
              <a:rPr lang="es-ES" sz="7200" dirty="0" smtClean="0">
                <a:solidFill>
                  <a:srgbClr val="800000"/>
                </a:solidFill>
              </a:rPr>
              <a:t>/</a:t>
            </a:r>
            <a:r>
              <a:rPr lang="es-ES" sz="7200" dirty="0" err="1" smtClean="0">
                <a:solidFill>
                  <a:srgbClr val="800000"/>
                </a:solidFill>
              </a:rPr>
              <a:t>encuestamiembros</a:t>
            </a:r>
            <a:endParaRPr lang="en-US" sz="7200" dirty="0"/>
          </a:p>
          <a:p>
            <a:endParaRPr lang="en-US" dirty="0"/>
          </a:p>
        </p:txBody>
      </p:sp>
      <p:pic>
        <p:nvPicPr>
          <p:cNvPr id="7" name="Content Placeholder 6" descr="Prairie Photo.jpg"/>
          <p:cNvPicPr>
            <a:picLocks noGrp="1" noChangeAspect="1"/>
          </p:cNvPicPr>
          <p:nvPr>
            <p:ph sz="half" idx="2"/>
          </p:nvPr>
        </p:nvPicPr>
        <p:blipFill>
          <a:blip r:embed="rId3">
            <a:extLst>
              <a:ext uri="{28A0092B-C50C-407E-A947-70E740481C1C}">
                <a14:useLocalDpi xmlns:a14="http://schemas.microsoft.com/office/drawing/2010/main" val="0"/>
              </a:ext>
            </a:extLst>
          </a:blip>
          <a:srcRect t="13325" b="13325"/>
          <a:stretch>
            <a:fillRect/>
          </a:stretch>
        </p:blipFill>
        <p:spPr>
          <a:xfrm>
            <a:off x="646939" y="3402046"/>
            <a:ext cx="3474300" cy="3066633"/>
          </a:xfrm>
        </p:spPr>
      </p:pic>
      <p:sp>
        <p:nvSpPr>
          <p:cNvPr id="5" name="Text Placeholder 4"/>
          <p:cNvSpPr>
            <a:spLocks noGrp="1"/>
          </p:cNvSpPr>
          <p:nvPr>
            <p:ph type="body" sz="quarter" idx="3"/>
          </p:nvPr>
        </p:nvSpPr>
        <p:spPr>
          <a:xfrm>
            <a:off x="4335259" y="1535112"/>
            <a:ext cx="4575724" cy="1651311"/>
          </a:xfrm>
        </p:spPr>
        <p:txBody>
          <a:bodyPr>
            <a:normAutofit fontScale="70000" lnSpcReduction="20000"/>
          </a:bodyPr>
          <a:lstStyle/>
          <a:p>
            <a:r>
              <a:rPr lang="en-US" sz="2600" dirty="0" smtClean="0">
                <a:solidFill>
                  <a:srgbClr val="215968"/>
                </a:solidFill>
              </a:rPr>
              <a:t>II. Five-year Longitudinal Study if you opt in when you take the Membership Survey</a:t>
            </a:r>
          </a:p>
          <a:p>
            <a:endParaRPr lang="en-US" sz="1700" dirty="0" smtClean="0">
              <a:solidFill>
                <a:srgbClr val="215968"/>
              </a:solidFill>
            </a:endParaRPr>
          </a:p>
          <a:p>
            <a:r>
              <a:rPr lang="es-ES" sz="1700" dirty="0" smtClean="0">
                <a:solidFill>
                  <a:srgbClr val="800000"/>
                </a:solidFill>
              </a:rPr>
              <a:t>	</a:t>
            </a:r>
            <a:r>
              <a:rPr lang="es-ES" sz="2600" dirty="0" smtClean="0">
                <a:solidFill>
                  <a:srgbClr val="800000"/>
                </a:solidFill>
              </a:rPr>
              <a:t>Estudio </a:t>
            </a:r>
            <a:r>
              <a:rPr lang="es-ES" sz="2600" dirty="0">
                <a:solidFill>
                  <a:srgbClr val="800000"/>
                </a:solidFill>
              </a:rPr>
              <a:t>longitudinal de cinco </a:t>
            </a:r>
            <a:r>
              <a:rPr lang="es-ES" sz="2600" dirty="0" smtClean="0">
                <a:solidFill>
                  <a:srgbClr val="800000"/>
                </a:solidFill>
              </a:rPr>
              <a:t>años si </a:t>
            </a:r>
            <a:r>
              <a:rPr lang="es-ES" sz="2600" dirty="0">
                <a:solidFill>
                  <a:srgbClr val="800000"/>
                </a:solidFill>
              </a:rPr>
              <a:t>opta </a:t>
            </a:r>
            <a:endParaRPr lang="es-ES" sz="2600" dirty="0" smtClean="0">
              <a:solidFill>
                <a:srgbClr val="800000"/>
              </a:solidFill>
            </a:endParaRPr>
          </a:p>
          <a:p>
            <a:r>
              <a:rPr lang="es-ES" sz="2600" dirty="0">
                <a:solidFill>
                  <a:srgbClr val="800000"/>
                </a:solidFill>
              </a:rPr>
              <a:t>	</a:t>
            </a:r>
            <a:r>
              <a:rPr lang="es-ES" sz="2600" dirty="0" smtClean="0">
                <a:solidFill>
                  <a:srgbClr val="800000"/>
                </a:solidFill>
              </a:rPr>
              <a:t>por participar </a:t>
            </a:r>
            <a:r>
              <a:rPr lang="es-ES" sz="2600" dirty="0">
                <a:solidFill>
                  <a:srgbClr val="800000"/>
                </a:solidFill>
              </a:rPr>
              <a:t>cuando realiza </a:t>
            </a:r>
            <a:r>
              <a:rPr lang="es-ES" sz="2600" dirty="0" smtClean="0">
                <a:solidFill>
                  <a:srgbClr val="800000"/>
                </a:solidFill>
              </a:rPr>
              <a:t>cuando </a:t>
            </a:r>
            <a:r>
              <a:rPr lang="es-ES" sz="2600" dirty="0">
                <a:solidFill>
                  <a:srgbClr val="800000"/>
                </a:solidFill>
              </a:rPr>
              <a:t>la </a:t>
            </a:r>
            <a:r>
              <a:rPr lang="es-ES" sz="2600" dirty="0" smtClean="0">
                <a:solidFill>
                  <a:srgbClr val="800000"/>
                </a:solidFill>
              </a:rPr>
              <a:t>	encuesta para </a:t>
            </a:r>
            <a:r>
              <a:rPr lang="es-ES" sz="2600" dirty="0">
                <a:solidFill>
                  <a:srgbClr val="800000"/>
                </a:solidFill>
              </a:rPr>
              <a:t>los </a:t>
            </a:r>
            <a:r>
              <a:rPr lang="es-ES" sz="2600" dirty="0" smtClean="0">
                <a:solidFill>
                  <a:srgbClr val="800000"/>
                </a:solidFill>
              </a:rPr>
              <a:t>miembros</a:t>
            </a:r>
            <a:endParaRPr lang="en-US" sz="2600" dirty="0" smtClean="0">
              <a:solidFill>
                <a:srgbClr val="800000"/>
              </a:solidFill>
            </a:endParaRPr>
          </a:p>
          <a:p>
            <a:endParaRPr lang="en-US" sz="1800" dirty="0"/>
          </a:p>
        </p:txBody>
      </p:sp>
      <p:sp>
        <p:nvSpPr>
          <p:cNvPr id="6" name="Content Placeholder 5"/>
          <p:cNvSpPr>
            <a:spLocks noGrp="1"/>
          </p:cNvSpPr>
          <p:nvPr>
            <p:ph sz="quarter" idx="4"/>
          </p:nvPr>
        </p:nvSpPr>
        <p:spPr>
          <a:xfrm>
            <a:off x="4335259" y="3186423"/>
            <a:ext cx="4351542" cy="3282257"/>
          </a:xfrm>
        </p:spPr>
        <p:txBody>
          <a:bodyPr>
            <a:normAutofit lnSpcReduction="10000"/>
          </a:bodyPr>
          <a:lstStyle/>
          <a:p>
            <a:pPr>
              <a:buFont typeface="Wingdings" charset="2"/>
              <a:buChar char="Ø"/>
            </a:pPr>
            <a:r>
              <a:rPr lang="en-US" sz="2000" b="1" i="1" dirty="0" smtClean="0">
                <a:solidFill>
                  <a:srgbClr val="215968"/>
                </a:solidFill>
              </a:rPr>
              <a:t>Please announce </a:t>
            </a:r>
            <a:r>
              <a:rPr lang="en-US" sz="2000" b="1" i="1" dirty="0">
                <a:solidFill>
                  <a:srgbClr val="215968"/>
                </a:solidFill>
              </a:rPr>
              <a:t>in </a:t>
            </a:r>
            <a:r>
              <a:rPr lang="en-US" sz="2000" b="1" i="1" dirty="0" smtClean="0">
                <a:solidFill>
                  <a:srgbClr val="215968"/>
                </a:solidFill>
              </a:rPr>
              <a:t>your groups</a:t>
            </a:r>
          </a:p>
          <a:p>
            <a:pPr marL="457200" lvl="1" indent="0">
              <a:buNone/>
            </a:pPr>
            <a:r>
              <a:rPr lang="en-US" b="1" i="1" dirty="0">
                <a:solidFill>
                  <a:srgbClr val="800000"/>
                </a:solidFill>
              </a:rPr>
              <a:t> </a:t>
            </a:r>
            <a:r>
              <a:rPr lang="en-US" b="1" i="1" dirty="0" smtClean="0">
                <a:solidFill>
                  <a:srgbClr val="800000"/>
                </a:solidFill>
              </a:rPr>
              <a:t>  </a:t>
            </a:r>
            <a:r>
              <a:rPr lang="en-US" b="1" i="1" dirty="0" err="1" smtClean="0">
                <a:solidFill>
                  <a:srgbClr val="800000"/>
                </a:solidFill>
              </a:rPr>
              <a:t>Por</a:t>
            </a:r>
            <a:r>
              <a:rPr lang="en-US" b="1" i="1" dirty="0" smtClean="0">
                <a:solidFill>
                  <a:srgbClr val="800000"/>
                </a:solidFill>
              </a:rPr>
              <a:t> </a:t>
            </a:r>
            <a:r>
              <a:rPr lang="en-US" b="1" i="1" dirty="0">
                <a:solidFill>
                  <a:srgbClr val="800000"/>
                </a:solidFill>
              </a:rPr>
              <a:t>favor </a:t>
            </a:r>
            <a:r>
              <a:rPr lang="en-US" b="1" i="1" dirty="0" err="1">
                <a:solidFill>
                  <a:srgbClr val="800000"/>
                </a:solidFill>
              </a:rPr>
              <a:t>anuncie</a:t>
            </a:r>
            <a:r>
              <a:rPr lang="en-US" b="1" i="1" dirty="0">
                <a:solidFill>
                  <a:srgbClr val="800000"/>
                </a:solidFill>
              </a:rPr>
              <a:t> en </a:t>
            </a:r>
            <a:r>
              <a:rPr lang="en-US" b="1" i="1" dirty="0" err="1">
                <a:solidFill>
                  <a:srgbClr val="800000"/>
                </a:solidFill>
              </a:rPr>
              <a:t>sus</a:t>
            </a:r>
            <a:r>
              <a:rPr lang="en-US" b="1" i="1" dirty="0">
                <a:solidFill>
                  <a:srgbClr val="800000"/>
                </a:solidFill>
              </a:rPr>
              <a:t> </a:t>
            </a:r>
            <a:r>
              <a:rPr lang="en-US" b="1" i="1" dirty="0" err="1">
                <a:solidFill>
                  <a:srgbClr val="800000"/>
                </a:solidFill>
              </a:rPr>
              <a:t>grupos</a:t>
            </a:r>
            <a:r>
              <a:rPr lang="en-US" b="1" i="1" dirty="0">
                <a:solidFill>
                  <a:srgbClr val="800000"/>
                </a:solidFill>
              </a:rPr>
              <a:t> </a:t>
            </a:r>
            <a:endParaRPr lang="en-US" b="1" i="1" dirty="0" smtClean="0">
              <a:solidFill>
                <a:srgbClr val="800000"/>
              </a:solidFill>
            </a:endParaRPr>
          </a:p>
          <a:p>
            <a:pPr>
              <a:buFont typeface="Wingdings" charset="2"/>
              <a:buChar char="Ø"/>
            </a:pPr>
            <a:r>
              <a:rPr lang="en-US" sz="1800" b="1" dirty="0" smtClean="0">
                <a:solidFill>
                  <a:srgbClr val="215968"/>
                </a:solidFill>
              </a:rPr>
              <a:t>Important for Spanish members to fill </a:t>
            </a:r>
            <a:r>
              <a:rPr lang="en-US" sz="1800" b="1" dirty="0">
                <a:solidFill>
                  <a:srgbClr val="215968"/>
                </a:solidFill>
              </a:rPr>
              <a:t>out </a:t>
            </a:r>
            <a:r>
              <a:rPr lang="en-US" sz="1800" b="1" dirty="0" smtClean="0">
                <a:solidFill>
                  <a:srgbClr val="215968"/>
                </a:solidFill>
              </a:rPr>
              <a:t>2021 survey</a:t>
            </a:r>
            <a:r>
              <a:rPr lang="en-US" sz="1800" b="1" dirty="0">
                <a:solidFill>
                  <a:srgbClr val="215968"/>
                </a:solidFill>
              </a:rPr>
              <a:t>, as </a:t>
            </a:r>
            <a:r>
              <a:rPr lang="en-US" sz="1800" b="1" dirty="0" smtClean="0">
                <a:solidFill>
                  <a:srgbClr val="215968"/>
                </a:solidFill>
              </a:rPr>
              <a:t>they were under</a:t>
            </a:r>
            <a:r>
              <a:rPr lang="en-US" sz="1800" b="1" dirty="0">
                <a:solidFill>
                  <a:srgbClr val="215968"/>
                </a:solidFill>
              </a:rPr>
              <a:t>-represented in </a:t>
            </a:r>
            <a:r>
              <a:rPr lang="en-US" sz="1800" b="1" dirty="0" smtClean="0">
                <a:solidFill>
                  <a:srgbClr val="215968"/>
                </a:solidFill>
              </a:rPr>
              <a:t>2018.</a:t>
            </a:r>
          </a:p>
          <a:p>
            <a:pPr marL="0" indent="0">
              <a:buNone/>
            </a:pPr>
            <a:r>
              <a:rPr lang="en-US" sz="1800" b="1" dirty="0" smtClean="0">
                <a:solidFill>
                  <a:srgbClr val="800000"/>
                </a:solidFill>
              </a:rPr>
              <a:t>	   </a:t>
            </a:r>
            <a:r>
              <a:rPr lang="en-US" sz="1800" b="1" dirty="0" err="1" smtClean="0">
                <a:solidFill>
                  <a:srgbClr val="800000"/>
                </a:solidFill>
              </a:rPr>
              <a:t>Es</a:t>
            </a:r>
            <a:r>
              <a:rPr lang="en-US" sz="1800" b="1" dirty="0" smtClean="0">
                <a:solidFill>
                  <a:srgbClr val="800000"/>
                </a:solidFill>
              </a:rPr>
              <a:t> </a:t>
            </a:r>
            <a:r>
              <a:rPr lang="en-US" sz="1800" b="1" dirty="0" err="1">
                <a:solidFill>
                  <a:srgbClr val="800000"/>
                </a:solidFill>
              </a:rPr>
              <a:t>importante</a:t>
            </a:r>
            <a:r>
              <a:rPr lang="en-US" sz="1800" b="1" dirty="0">
                <a:solidFill>
                  <a:srgbClr val="800000"/>
                </a:solidFill>
              </a:rPr>
              <a:t> </a:t>
            </a:r>
            <a:r>
              <a:rPr lang="en-US" sz="1800" b="1" dirty="0" err="1">
                <a:solidFill>
                  <a:srgbClr val="800000"/>
                </a:solidFill>
              </a:rPr>
              <a:t>que</a:t>
            </a:r>
            <a:r>
              <a:rPr lang="en-US" sz="1800" b="1" dirty="0">
                <a:solidFill>
                  <a:srgbClr val="800000"/>
                </a:solidFill>
              </a:rPr>
              <a:t> los </a:t>
            </a:r>
            <a:r>
              <a:rPr lang="en-US" sz="1800" b="1" dirty="0" err="1">
                <a:solidFill>
                  <a:srgbClr val="800000"/>
                </a:solidFill>
              </a:rPr>
              <a:t>miembros</a:t>
            </a:r>
            <a:r>
              <a:rPr lang="en-US" sz="1800" b="1" dirty="0">
                <a:solidFill>
                  <a:srgbClr val="800000"/>
                </a:solidFill>
              </a:rPr>
              <a:t> </a:t>
            </a:r>
            <a:r>
              <a:rPr lang="en-US" sz="1800" b="1" dirty="0" smtClean="0">
                <a:solidFill>
                  <a:srgbClr val="800000"/>
                </a:solidFill>
              </a:rPr>
              <a:t>	  	   </a:t>
            </a:r>
            <a:r>
              <a:rPr lang="en-US" sz="1800" b="1" dirty="0" err="1" smtClean="0">
                <a:solidFill>
                  <a:srgbClr val="800000"/>
                </a:solidFill>
              </a:rPr>
              <a:t>españoles</a:t>
            </a:r>
            <a:r>
              <a:rPr lang="en-US" sz="1800" b="1" dirty="0" smtClean="0">
                <a:solidFill>
                  <a:srgbClr val="800000"/>
                </a:solidFill>
              </a:rPr>
              <a:t> </a:t>
            </a:r>
            <a:r>
              <a:rPr lang="en-US" sz="1800" b="1" dirty="0" err="1">
                <a:solidFill>
                  <a:srgbClr val="800000"/>
                </a:solidFill>
              </a:rPr>
              <a:t>completen</a:t>
            </a:r>
            <a:r>
              <a:rPr lang="en-US" sz="1800" b="1" dirty="0">
                <a:solidFill>
                  <a:srgbClr val="800000"/>
                </a:solidFill>
              </a:rPr>
              <a:t> la </a:t>
            </a:r>
            <a:r>
              <a:rPr lang="en-US" sz="1800" b="1" dirty="0" err="1">
                <a:solidFill>
                  <a:srgbClr val="800000"/>
                </a:solidFill>
              </a:rPr>
              <a:t>encuesta</a:t>
            </a:r>
            <a:r>
              <a:rPr lang="en-US" sz="1800" b="1" dirty="0">
                <a:solidFill>
                  <a:srgbClr val="800000"/>
                </a:solidFill>
              </a:rPr>
              <a:t> de </a:t>
            </a:r>
            <a:r>
              <a:rPr lang="en-US" sz="1800" b="1" dirty="0" smtClean="0">
                <a:solidFill>
                  <a:srgbClr val="800000"/>
                </a:solidFill>
              </a:rPr>
              <a:t>	  	   2021</a:t>
            </a:r>
            <a:r>
              <a:rPr lang="en-US" sz="1800" b="1" dirty="0">
                <a:solidFill>
                  <a:srgbClr val="800000"/>
                </a:solidFill>
              </a:rPr>
              <a:t>, </a:t>
            </a:r>
            <a:r>
              <a:rPr lang="en-US" sz="1800" b="1" dirty="0" err="1">
                <a:solidFill>
                  <a:srgbClr val="800000"/>
                </a:solidFill>
              </a:rPr>
              <a:t>ya</a:t>
            </a:r>
            <a:r>
              <a:rPr lang="en-US" sz="1800" b="1" dirty="0">
                <a:solidFill>
                  <a:srgbClr val="800000"/>
                </a:solidFill>
              </a:rPr>
              <a:t> </a:t>
            </a:r>
            <a:r>
              <a:rPr lang="en-US" sz="1800" b="1" dirty="0" err="1">
                <a:solidFill>
                  <a:srgbClr val="800000"/>
                </a:solidFill>
              </a:rPr>
              <a:t>que</a:t>
            </a:r>
            <a:r>
              <a:rPr lang="en-US" sz="1800" b="1" dirty="0">
                <a:solidFill>
                  <a:srgbClr val="800000"/>
                </a:solidFill>
              </a:rPr>
              <a:t> </a:t>
            </a:r>
            <a:r>
              <a:rPr lang="en-US" sz="1800" b="1" dirty="0" err="1">
                <a:solidFill>
                  <a:srgbClr val="800000"/>
                </a:solidFill>
              </a:rPr>
              <a:t>estuvieron</a:t>
            </a:r>
            <a:r>
              <a:rPr lang="en-US" sz="1800" b="1" dirty="0">
                <a:solidFill>
                  <a:srgbClr val="800000"/>
                </a:solidFill>
              </a:rPr>
              <a:t> </a:t>
            </a:r>
            <a:r>
              <a:rPr lang="en-US" sz="1800" b="1" dirty="0" smtClean="0">
                <a:solidFill>
                  <a:srgbClr val="800000"/>
                </a:solidFill>
              </a:rPr>
              <a:t>	  	  	  	   </a:t>
            </a:r>
            <a:r>
              <a:rPr lang="en-US" sz="1800" b="1" dirty="0" err="1" smtClean="0">
                <a:solidFill>
                  <a:srgbClr val="800000"/>
                </a:solidFill>
              </a:rPr>
              <a:t>infrarrepresentados</a:t>
            </a:r>
            <a:r>
              <a:rPr lang="en-US" sz="1800" b="1" dirty="0" smtClean="0">
                <a:solidFill>
                  <a:srgbClr val="800000"/>
                </a:solidFill>
              </a:rPr>
              <a:t> </a:t>
            </a:r>
            <a:r>
              <a:rPr lang="en-US" sz="1800" b="1" dirty="0">
                <a:solidFill>
                  <a:srgbClr val="800000"/>
                </a:solidFill>
              </a:rPr>
              <a:t>en 2018. </a:t>
            </a:r>
            <a:r>
              <a:rPr lang="en-US" sz="1800" b="1" dirty="0" smtClean="0">
                <a:solidFill>
                  <a:srgbClr val="800000"/>
                </a:solidFill>
              </a:rPr>
              <a:t> </a:t>
            </a:r>
          </a:p>
          <a:p>
            <a:pPr>
              <a:buFont typeface="Wingdings" charset="2"/>
              <a:buChar char="Ø"/>
            </a:pPr>
            <a:r>
              <a:rPr lang="en-US" sz="1800" b="1" dirty="0" smtClean="0">
                <a:solidFill>
                  <a:srgbClr val="215968"/>
                </a:solidFill>
              </a:rPr>
              <a:t>We </a:t>
            </a:r>
            <a:r>
              <a:rPr lang="en-US" sz="1800" b="1" dirty="0">
                <a:solidFill>
                  <a:srgbClr val="215968"/>
                </a:solidFill>
              </a:rPr>
              <a:t>all need to be counted</a:t>
            </a:r>
            <a:r>
              <a:rPr lang="en-US" sz="1800" b="1" dirty="0" smtClean="0">
                <a:solidFill>
                  <a:srgbClr val="215968"/>
                </a:solidFill>
              </a:rPr>
              <a:t>!</a:t>
            </a:r>
          </a:p>
          <a:p>
            <a:pPr marL="0" indent="0">
              <a:buNone/>
            </a:pPr>
            <a:r>
              <a:rPr lang="en-US" sz="1800" b="1" dirty="0" smtClean="0">
                <a:solidFill>
                  <a:srgbClr val="800000"/>
                </a:solidFill>
              </a:rPr>
              <a:t>	   ¡</a:t>
            </a:r>
            <a:r>
              <a:rPr lang="en-US" sz="1800" b="1" dirty="0" err="1">
                <a:solidFill>
                  <a:srgbClr val="800000"/>
                </a:solidFill>
              </a:rPr>
              <a:t>Todos</a:t>
            </a:r>
            <a:r>
              <a:rPr lang="en-US" sz="1800" b="1" dirty="0">
                <a:solidFill>
                  <a:srgbClr val="800000"/>
                </a:solidFill>
              </a:rPr>
              <a:t> </a:t>
            </a:r>
            <a:r>
              <a:rPr lang="en-US" sz="1800" b="1" dirty="0" err="1">
                <a:solidFill>
                  <a:srgbClr val="800000"/>
                </a:solidFill>
              </a:rPr>
              <a:t>necesitamos</a:t>
            </a:r>
            <a:r>
              <a:rPr lang="en-US" sz="1800" b="1" dirty="0">
                <a:solidFill>
                  <a:srgbClr val="800000"/>
                </a:solidFill>
              </a:rPr>
              <a:t> </a:t>
            </a:r>
            <a:r>
              <a:rPr lang="en-US" sz="1800" b="1" dirty="0" err="1">
                <a:solidFill>
                  <a:srgbClr val="800000"/>
                </a:solidFill>
              </a:rPr>
              <a:t>ser</a:t>
            </a:r>
            <a:r>
              <a:rPr lang="en-US" sz="1800" b="1" dirty="0">
                <a:solidFill>
                  <a:srgbClr val="800000"/>
                </a:solidFill>
              </a:rPr>
              <a:t> </a:t>
            </a:r>
            <a:r>
              <a:rPr lang="en-US" sz="1800" b="1" dirty="0" err="1">
                <a:solidFill>
                  <a:srgbClr val="800000"/>
                </a:solidFill>
              </a:rPr>
              <a:t>contados</a:t>
            </a:r>
            <a:r>
              <a:rPr lang="en-US" sz="1800" b="1" dirty="0">
                <a:solidFill>
                  <a:srgbClr val="800000"/>
                </a:solidFill>
              </a:rPr>
              <a:t>!</a:t>
            </a:r>
          </a:p>
          <a:p>
            <a:pPr marL="0" indent="0">
              <a:buNone/>
            </a:pPr>
            <a:endParaRPr lang="en-US" sz="1800" b="1" dirty="0">
              <a:solidFill>
                <a:srgbClr val="215968"/>
              </a:solidFill>
            </a:endParaRPr>
          </a:p>
          <a:p>
            <a:pPr marL="0" indent="0">
              <a:buNone/>
            </a:pPr>
            <a:endParaRPr lang="en-US" dirty="0"/>
          </a:p>
        </p:txBody>
      </p:sp>
    </p:spTree>
    <p:extLst>
      <p:ext uri="{BB962C8B-B14F-4D97-AF65-F5344CB8AC3E}">
        <p14:creationId xmlns:p14="http://schemas.microsoft.com/office/powerpoint/2010/main" val="133597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59063" cy="995490"/>
          </a:xfrm>
        </p:spPr>
        <p:txBody>
          <a:bodyPr>
            <a:normAutofit fontScale="90000"/>
          </a:bodyPr>
          <a:lstStyle/>
          <a:p>
            <a:pPr algn="l"/>
            <a:r>
              <a:rPr lang="en-US" sz="4000" b="1" dirty="0" smtClean="0">
                <a:solidFill>
                  <a:schemeClr val="accent1"/>
                </a:solidFill>
                <a:cs typeface="Arial Black"/>
              </a:rPr>
              <a:t>			WSO News &amp; Updates</a:t>
            </a:r>
            <a:r>
              <a:rPr lang="en-US" sz="4000" b="1" dirty="0" smtClean="0">
                <a:solidFill>
                  <a:schemeClr val="accent1"/>
                </a:solidFill>
                <a:cs typeface="Arial Black"/>
              </a:rPr>
              <a:t/>
            </a:r>
            <a:br>
              <a:rPr lang="en-US" sz="4000" b="1" dirty="0" smtClean="0">
                <a:solidFill>
                  <a:schemeClr val="accent1"/>
                </a:solidFill>
                <a:cs typeface="Arial Black"/>
              </a:rPr>
            </a:br>
            <a:r>
              <a:rPr lang="en-US" sz="3200" b="1" dirty="0" smtClean="0">
                <a:solidFill>
                  <a:schemeClr val="accent1"/>
                </a:solidFill>
                <a:cs typeface="Arial Black"/>
              </a:rPr>
              <a:t>									     </a:t>
            </a:r>
            <a:r>
              <a:rPr lang="es-ES" sz="4000" b="1" dirty="0" smtClean="0">
                <a:solidFill>
                  <a:schemeClr val="accent6">
                    <a:lumMod val="75000"/>
                  </a:schemeClr>
                </a:solidFill>
              </a:rPr>
              <a:t>Noticias </a:t>
            </a:r>
            <a:r>
              <a:rPr lang="es-ES" sz="4000" b="1" dirty="0">
                <a:solidFill>
                  <a:schemeClr val="accent6">
                    <a:lumMod val="75000"/>
                  </a:schemeClr>
                </a:solidFill>
              </a:rPr>
              <a:t>de la OSM</a:t>
            </a:r>
            <a:r>
              <a:rPr lang="en-US" sz="4000" b="1" dirty="0">
                <a:solidFill>
                  <a:schemeClr val="accent6">
                    <a:lumMod val="75000"/>
                  </a:schemeClr>
                </a:solidFill>
              </a:rPr>
              <a:t> </a:t>
            </a:r>
            <a:endParaRPr lang="en-US" sz="4000" b="1" i="1" dirty="0">
              <a:solidFill>
                <a:schemeClr val="accent6">
                  <a:lumMod val="75000"/>
                </a:schemeClr>
              </a:solidFill>
            </a:endParaRPr>
          </a:p>
        </p:txBody>
      </p:sp>
      <p:sp>
        <p:nvSpPr>
          <p:cNvPr id="3" name="Content Placeholder 2"/>
          <p:cNvSpPr>
            <a:spLocks noGrp="1"/>
          </p:cNvSpPr>
          <p:nvPr>
            <p:ph idx="1"/>
          </p:nvPr>
        </p:nvSpPr>
        <p:spPr>
          <a:xfrm>
            <a:off x="10929" y="1549046"/>
            <a:ext cx="4654236" cy="3095626"/>
          </a:xfrm>
        </p:spPr>
        <p:txBody>
          <a:bodyPr>
            <a:noAutofit/>
          </a:bodyPr>
          <a:lstStyle/>
          <a:p>
            <a:pPr>
              <a:buFont typeface="Wingdings" charset="2"/>
              <a:buChar char="§"/>
            </a:pPr>
            <a:r>
              <a:rPr lang="en-US" sz="2000" dirty="0" smtClean="0">
                <a:solidFill>
                  <a:schemeClr val="accent1">
                    <a:lumMod val="50000"/>
                  </a:schemeClr>
                </a:solidFill>
                <a:latin typeface="+mj-lt"/>
              </a:rPr>
              <a:t>WSO </a:t>
            </a:r>
            <a:r>
              <a:rPr lang="en-US" sz="2000" b="1" dirty="0" smtClean="0">
                <a:solidFill>
                  <a:schemeClr val="accent1">
                    <a:lumMod val="50000"/>
                  </a:schemeClr>
                </a:solidFill>
                <a:latin typeface="+mj-lt"/>
              </a:rPr>
              <a:t>Online </a:t>
            </a:r>
            <a:r>
              <a:rPr lang="en-US" sz="2000" b="1" dirty="0">
                <a:solidFill>
                  <a:schemeClr val="accent1">
                    <a:lumMod val="50000"/>
                  </a:schemeClr>
                </a:solidFill>
                <a:latin typeface="+mj-lt"/>
              </a:rPr>
              <a:t>Store </a:t>
            </a:r>
            <a:r>
              <a:rPr lang="en-US" sz="2000" b="1" dirty="0" smtClean="0">
                <a:solidFill>
                  <a:schemeClr val="accent1">
                    <a:lumMod val="50000"/>
                  </a:schemeClr>
                </a:solidFill>
                <a:latin typeface="+mj-lt"/>
              </a:rPr>
              <a:t>Update</a:t>
            </a:r>
          </a:p>
          <a:p>
            <a:r>
              <a:rPr lang="en-US" sz="2000" b="1" dirty="0">
                <a:solidFill>
                  <a:schemeClr val="accent1">
                    <a:lumMod val="75000"/>
                  </a:schemeClr>
                </a:solidFill>
                <a:latin typeface="+mj-lt"/>
              </a:rPr>
              <a:t>Electronic Welcome Packet (eK-</a:t>
            </a:r>
            <a:r>
              <a:rPr lang="en-US" sz="2000" b="1" dirty="0" smtClean="0">
                <a:solidFill>
                  <a:schemeClr val="accent1">
                    <a:lumMod val="75000"/>
                  </a:schemeClr>
                </a:solidFill>
                <a:latin typeface="+mj-lt"/>
              </a:rPr>
              <a:t>10)</a:t>
            </a:r>
          </a:p>
          <a:p>
            <a:r>
              <a:rPr lang="en-US" sz="2000" b="1" dirty="0" smtClean="0">
                <a:solidFill>
                  <a:schemeClr val="accent1">
                    <a:lumMod val="75000"/>
                  </a:schemeClr>
                </a:solidFill>
                <a:latin typeface="+mj-lt"/>
              </a:rPr>
              <a:t>Al</a:t>
            </a:r>
            <a:r>
              <a:rPr lang="en-US" sz="2000" b="1" dirty="0">
                <a:solidFill>
                  <a:schemeClr val="accent1">
                    <a:lumMod val="75000"/>
                  </a:schemeClr>
                </a:solidFill>
                <a:latin typeface="+mj-lt"/>
              </a:rPr>
              <a:t>-</a:t>
            </a:r>
            <a:r>
              <a:rPr lang="en-US" sz="2000" b="1" dirty="0" err="1" smtClean="0">
                <a:solidFill>
                  <a:schemeClr val="accent1">
                    <a:lumMod val="75000"/>
                  </a:schemeClr>
                </a:solidFill>
                <a:latin typeface="+mj-lt"/>
              </a:rPr>
              <a:t>Anon’s</a:t>
            </a:r>
            <a:r>
              <a:rPr lang="en-US" sz="2000" b="1" dirty="0" smtClean="0">
                <a:solidFill>
                  <a:schemeClr val="accent1">
                    <a:lumMod val="75000"/>
                  </a:schemeClr>
                </a:solidFill>
                <a:latin typeface="+mj-lt"/>
              </a:rPr>
              <a:t> 70th Anniversary </a:t>
            </a:r>
            <a:r>
              <a:rPr lang="en-US" sz="2000" dirty="0" smtClean="0">
                <a:solidFill>
                  <a:schemeClr val="accent1">
                    <a:lumMod val="75000"/>
                  </a:schemeClr>
                </a:solidFill>
                <a:latin typeface="+mj-lt"/>
              </a:rPr>
              <a:t> </a:t>
            </a:r>
            <a:endParaRPr lang="en-US" sz="2000" b="1" dirty="0">
              <a:solidFill>
                <a:schemeClr val="accent1">
                  <a:lumMod val="75000"/>
                </a:schemeClr>
              </a:solidFill>
              <a:latin typeface="+mj-lt"/>
            </a:endParaRPr>
          </a:p>
          <a:p>
            <a:r>
              <a:rPr lang="en-US" sz="2000" b="1" dirty="0">
                <a:solidFill>
                  <a:schemeClr val="accent1">
                    <a:lumMod val="75000"/>
                  </a:schemeClr>
                </a:solidFill>
                <a:latin typeface="+mj-lt"/>
              </a:rPr>
              <a:t>Save the Date—Road Trip! </a:t>
            </a:r>
            <a:r>
              <a:rPr lang="en-US" sz="2000" b="1" dirty="0" smtClean="0">
                <a:solidFill>
                  <a:schemeClr val="accent1">
                    <a:lumMod val="75000"/>
                  </a:schemeClr>
                </a:solidFill>
                <a:latin typeface="+mj-lt"/>
              </a:rPr>
              <a:t>2021</a:t>
            </a:r>
          </a:p>
          <a:p>
            <a:r>
              <a:rPr lang="en-US" sz="2000" b="1" dirty="0">
                <a:solidFill>
                  <a:schemeClr val="accent1">
                    <a:lumMod val="75000"/>
                  </a:schemeClr>
                </a:solidFill>
                <a:latin typeface="+mj-lt"/>
              </a:rPr>
              <a:t>Literature: New Daily Reader</a:t>
            </a:r>
          </a:p>
          <a:p>
            <a:r>
              <a:rPr lang="en-US" sz="2000" b="1" dirty="0" smtClean="0">
                <a:solidFill>
                  <a:schemeClr val="accent1">
                    <a:lumMod val="75000"/>
                  </a:schemeClr>
                </a:solidFill>
                <a:latin typeface="+mj-lt"/>
              </a:rPr>
              <a:t>2023 Al-Anon International Convention: Albuquerque, NM,</a:t>
            </a:r>
          </a:p>
          <a:p>
            <a:pPr marL="0" indent="0">
              <a:buNone/>
            </a:pPr>
            <a:r>
              <a:rPr lang="en-US" sz="2000" b="1">
                <a:solidFill>
                  <a:schemeClr val="accent1">
                    <a:lumMod val="75000"/>
                  </a:schemeClr>
                </a:solidFill>
                <a:latin typeface="+mj-lt"/>
              </a:rPr>
              <a:t> </a:t>
            </a:r>
            <a:r>
              <a:rPr lang="en-US" sz="2000" b="1" smtClean="0">
                <a:solidFill>
                  <a:schemeClr val="accent1">
                    <a:lumMod val="75000"/>
                  </a:schemeClr>
                </a:solidFill>
                <a:latin typeface="+mj-lt"/>
              </a:rPr>
              <a:t>     </a:t>
            </a:r>
            <a:r>
              <a:rPr lang="en-US" sz="2000" b="1" dirty="0" smtClean="0">
                <a:solidFill>
                  <a:schemeClr val="accent1">
                    <a:lumMod val="75000"/>
                  </a:schemeClr>
                </a:solidFill>
                <a:latin typeface="+mj-lt"/>
              </a:rPr>
              <a:t>June 29 </a:t>
            </a:r>
            <a:r>
              <a:rPr lang="mr-IN" sz="2000" b="1" dirty="0" smtClean="0">
                <a:solidFill>
                  <a:schemeClr val="accent1">
                    <a:lumMod val="75000"/>
                  </a:schemeClr>
                </a:solidFill>
                <a:latin typeface="+mj-lt"/>
              </a:rPr>
              <a:t>–</a:t>
            </a:r>
            <a:r>
              <a:rPr lang="en-US" sz="2000" b="1" dirty="0" smtClean="0">
                <a:solidFill>
                  <a:schemeClr val="accent1">
                    <a:lumMod val="75000"/>
                  </a:schemeClr>
                </a:solidFill>
                <a:latin typeface="+mj-lt"/>
              </a:rPr>
              <a:t> July 2, 2023</a:t>
            </a:r>
            <a:endParaRPr lang="en-US" sz="2000" b="1" dirty="0">
              <a:solidFill>
                <a:schemeClr val="accent1">
                  <a:lumMod val="75000"/>
                </a:schemeClr>
              </a:solidFill>
              <a:latin typeface="+mj-lt"/>
            </a:endParaRPr>
          </a:p>
        </p:txBody>
      </p:sp>
      <p:pic>
        <p:nvPicPr>
          <p:cNvPr id="4" name="Picture 3" descr="LS00329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89" y="89277"/>
            <a:ext cx="1172615" cy="2042105"/>
          </a:xfrm>
          <a:prstGeom prst="rect">
            <a:avLst/>
          </a:prstGeom>
        </p:spPr>
      </p:pic>
      <p:pic>
        <p:nvPicPr>
          <p:cNvPr id="9" name="Picture 8">
            <a:extLst>
              <a:ext uri="{FF2B5EF4-FFF2-40B4-BE49-F238E27FC236}">
                <a16:creationId xmlns="" xmlns:a16="http://schemas.microsoft.com/office/drawing/2014/main" xmlns:lc="http://schemas.openxmlformats.org/drawingml/2006/lockedCanvas" id="{40178B79-2EBF-4A64-81CD-5960A2751453}"/>
              </a:ext>
            </a:extLst>
          </p:cNvPr>
          <p:cNvPicPr>
            <a:picLocks noChangeAspect="1"/>
          </p:cNvPicPr>
          <p:nvPr/>
        </p:nvPicPr>
        <p:blipFill rotWithShape="1">
          <a:blip r:embed="rId4"/>
          <a:srcRect r="-1" b="1712"/>
          <a:stretch/>
        </p:blipFill>
        <p:spPr>
          <a:xfrm>
            <a:off x="457200" y="4478135"/>
            <a:ext cx="4021636" cy="2147564"/>
          </a:xfrm>
          <a:prstGeom prst="rect">
            <a:avLst/>
          </a:prstGeom>
        </p:spPr>
      </p:pic>
      <p:sp>
        <p:nvSpPr>
          <p:cNvPr id="10" name="TextBox 9">
            <a:extLst>
              <a:ext uri="{FF2B5EF4-FFF2-40B4-BE49-F238E27FC236}">
                <a16:creationId xmlns="" xmlns:a16="http://schemas.microsoft.com/office/drawing/2014/main" xmlns:lc="http://schemas.openxmlformats.org/drawingml/2006/lockedCanvas" id="{97A663CE-03C6-4F2C-B1CF-6B1E60AB8AD3}"/>
              </a:ext>
            </a:extLst>
          </p:cNvPr>
          <p:cNvSpPr txBox="1"/>
          <p:nvPr/>
        </p:nvSpPr>
        <p:spPr>
          <a:xfrm>
            <a:off x="2052322" y="5714431"/>
            <a:ext cx="2426514" cy="461665"/>
          </a:xfrm>
          <a:prstGeom prst="rect">
            <a:avLst/>
          </a:prstGeom>
          <a:noFill/>
        </p:spPr>
        <p:txBody>
          <a:bodyPr wrap="square" rtlCol="0">
            <a:spAutoFit/>
          </a:bodyPr>
          <a:lstStyle/>
          <a:p>
            <a:r>
              <a:rPr lang="en-US" sz="2400" b="1" kern="1200" dirty="0">
                <a:solidFill>
                  <a:schemeClr val="accent6">
                    <a:lumMod val="40000"/>
                    <a:lumOff val="60000"/>
                  </a:schemeClr>
                </a:solidFill>
                <a:latin typeface="Arial" panose="020B0604020202020204" pitchFamily="34" charset="0"/>
                <a:cs typeface="Arial" panose="020B0604020202020204" pitchFamily="34" charset="0"/>
              </a:rPr>
              <a:t>Albuquerque!</a:t>
            </a:r>
          </a:p>
        </p:txBody>
      </p:sp>
      <p:sp>
        <p:nvSpPr>
          <p:cNvPr id="12" name="Rectangle 11"/>
          <p:cNvSpPr/>
          <p:nvPr/>
        </p:nvSpPr>
        <p:spPr>
          <a:xfrm>
            <a:off x="4665165" y="1549046"/>
            <a:ext cx="4251098" cy="5293757"/>
          </a:xfrm>
          <a:prstGeom prst="rect">
            <a:avLst/>
          </a:prstGeom>
        </p:spPr>
        <p:txBody>
          <a:bodyPr wrap="square">
            <a:spAutoFit/>
          </a:bodyPr>
          <a:lstStyle/>
          <a:p>
            <a:pPr marL="285750" indent="-285750">
              <a:buFont typeface="Wingdings" charset="2"/>
              <a:buChar char="§"/>
            </a:pPr>
            <a:r>
              <a:rPr lang="es-ES" sz="2000" b="1" dirty="0" smtClean="0">
                <a:solidFill>
                  <a:srgbClr val="800000"/>
                </a:solidFill>
              </a:rPr>
              <a:t>Actualización de la tienda en línea de la OSM </a:t>
            </a:r>
          </a:p>
          <a:p>
            <a:pPr marL="285750" indent="-285750">
              <a:buFont typeface="Wingdings" charset="2"/>
              <a:buChar char="§"/>
            </a:pPr>
            <a:endParaRPr lang="es-ES" sz="2000" b="1" dirty="0" smtClean="0">
              <a:solidFill>
                <a:srgbClr val="800000"/>
              </a:solidFill>
            </a:endParaRPr>
          </a:p>
          <a:p>
            <a:pPr marL="285750" indent="-285750">
              <a:buFont typeface="Wingdings" charset="2"/>
              <a:buChar char="§"/>
            </a:pPr>
            <a:r>
              <a:rPr lang="es-ES" sz="2000" b="1" dirty="0" smtClean="0">
                <a:solidFill>
                  <a:srgbClr val="800000"/>
                </a:solidFill>
              </a:rPr>
              <a:t>Paquete de bienvenida electrónico (eK-10) </a:t>
            </a:r>
          </a:p>
          <a:p>
            <a:pPr marL="285750" indent="-285750">
              <a:buFont typeface="Wingdings" charset="2"/>
              <a:buChar char="§"/>
            </a:pPr>
            <a:endParaRPr lang="es-ES" sz="2000" b="1" dirty="0" smtClean="0">
              <a:solidFill>
                <a:srgbClr val="800000"/>
              </a:solidFill>
            </a:endParaRPr>
          </a:p>
          <a:p>
            <a:pPr marL="285750" indent="-285750">
              <a:buFont typeface="Wingdings" charset="2"/>
              <a:buChar char="§"/>
            </a:pPr>
            <a:r>
              <a:rPr lang="es-CO" sz="2000" b="1" dirty="0" smtClean="0">
                <a:solidFill>
                  <a:srgbClr val="800000"/>
                </a:solidFill>
              </a:rPr>
              <a:t>Al-Anon cumple 70 años en 2021!</a:t>
            </a:r>
            <a:r>
              <a:rPr lang="es-CO" sz="2000" dirty="0" smtClean="0">
                <a:solidFill>
                  <a:srgbClr val="800000"/>
                </a:solidFill>
              </a:rPr>
              <a:t> </a:t>
            </a:r>
            <a:r>
              <a:rPr lang="es-ES" sz="2000" b="1" dirty="0" smtClean="0">
                <a:solidFill>
                  <a:srgbClr val="800000"/>
                </a:solidFill>
              </a:rPr>
              <a:t>Reserve la fecha: ¡viaje por carretera! 2021</a:t>
            </a:r>
          </a:p>
          <a:p>
            <a:pPr marL="285750" indent="-285750">
              <a:buFont typeface="Wingdings" charset="2"/>
              <a:buChar char="§"/>
            </a:pPr>
            <a:endParaRPr lang="es-ES" sz="2000" b="1" dirty="0" smtClean="0">
              <a:solidFill>
                <a:srgbClr val="800000"/>
              </a:solidFill>
            </a:endParaRPr>
          </a:p>
          <a:p>
            <a:pPr marL="285750" indent="-285750">
              <a:buFont typeface="Wingdings" charset="2"/>
              <a:buChar char="§"/>
            </a:pPr>
            <a:r>
              <a:rPr lang="es-ES" sz="2000" b="1" dirty="0" smtClean="0">
                <a:solidFill>
                  <a:srgbClr val="800000"/>
                </a:solidFill>
              </a:rPr>
              <a:t>Literatura: </a:t>
            </a:r>
            <a:r>
              <a:rPr lang="es-CO" sz="2000" b="1" dirty="0" smtClean="0">
                <a:solidFill>
                  <a:srgbClr val="800000"/>
                </a:solidFill>
              </a:rPr>
              <a:t>Nuevo Libro de Lectura Diaria </a:t>
            </a:r>
          </a:p>
          <a:p>
            <a:pPr marL="285750" indent="-285750">
              <a:buFont typeface="Wingdings" charset="2"/>
              <a:buChar char="§"/>
            </a:pPr>
            <a:endParaRPr lang="es-CO" sz="2000" b="1" dirty="0" smtClean="0">
              <a:solidFill>
                <a:srgbClr val="800000"/>
              </a:solidFill>
            </a:endParaRPr>
          </a:p>
          <a:p>
            <a:pPr marL="285750" indent="-285750">
              <a:buFont typeface="Wingdings" charset="2"/>
              <a:buChar char="§"/>
            </a:pPr>
            <a:r>
              <a:rPr lang="es-ES" sz="2000" b="1" dirty="0" smtClean="0">
                <a:solidFill>
                  <a:srgbClr val="800000"/>
                </a:solidFill>
              </a:rPr>
              <a:t>Convención Internacional de Al-</a:t>
            </a:r>
            <a:r>
              <a:rPr lang="es-ES" sz="2000" b="1" dirty="0" err="1" smtClean="0">
                <a:solidFill>
                  <a:srgbClr val="800000"/>
                </a:solidFill>
              </a:rPr>
              <a:t>Anon</a:t>
            </a:r>
            <a:r>
              <a:rPr lang="es-ES" sz="2000" b="1" dirty="0" smtClean="0">
                <a:solidFill>
                  <a:srgbClr val="800000"/>
                </a:solidFill>
              </a:rPr>
              <a:t> 2023 en Albuquerque, NM, del 29 de junio al 2 de julio</a:t>
            </a:r>
            <a:r>
              <a:rPr lang="en-US" sz="2000" b="1" dirty="0" smtClean="0">
                <a:solidFill>
                  <a:srgbClr val="800000"/>
                </a:solidFill>
              </a:rPr>
              <a:t> 2023</a:t>
            </a:r>
          </a:p>
          <a:p>
            <a:pPr marL="285750" indent="-285750">
              <a:buFont typeface="Wingdings" charset="2"/>
              <a:buChar char="§"/>
            </a:pPr>
            <a:endParaRPr lang="en-US" b="1" dirty="0">
              <a:solidFill>
                <a:srgbClr val="800000"/>
              </a:solidFill>
            </a:endParaRPr>
          </a:p>
        </p:txBody>
      </p:sp>
    </p:spTree>
    <p:extLst>
      <p:ext uri="{BB962C8B-B14F-4D97-AF65-F5344CB8AC3E}">
        <p14:creationId xmlns:p14="http://schemas.microsoft.com/office/powerpoint/2010/main" val="1868257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b="1" dirty="0" smtClean="0">
                <a:solidFill>
                  <a:schemeClr val="accent1">
                    <a:lumMod val="75000"/>
                  </a:schemeClr>
                </a:solidFill>
              </a:rPr>
              <a:t>2022 WSC </a:t>
            </a:r>
            <a:r>
              <a:rPr lang="en-US" sz="3200" b="1" dirty="0">
                <a:solidFill>
                  <a:schemeClr val="accent1">
                    <a:lumMod val="75000"/>
                  </a:schemeClr>
                </a:solidFill>
              </a:rPr>
              <a:t>will be held in New York South!</a:t>
            </a:r>
            <a:r>
              <a:rPr lang="en-US" sz="3200" dirty="0">
                <a:solidFill>
                  <a:schemeClr val="accent1">
                    <a:lumMod val="75000"/>
                  </a:schemeClr>
                </a:solidFill>
              </a:rPr>
              <a:t/>
            </a:r>
            <a:br>
              <a:rPr lang="en-US" sz="3200" dirty="0">
                <a:solidFill>
                  <a:schemeClr val="accent1">
                    <a:lumMod val="75000"/>
                  </a:schemeClr>
                </a:solidFill>
              </a:rPr>
            </a:br>
            <a:r>
              <a:rPr lang="es-ES" sz="2800" dirty="0" smtClean="0">
                <a:solidFill>
                  <a:schemeClr val="accent2"/>
                </a:solidFill>
              </a:rPr>
              <a:t>¡</a:t>
            </a:r>
            <a:r>
              <a:rPr lang="es-ES" sz="2800" dirty="0">
                <a:solidFill>
                  <a:schemeClr val="accent2"/>
                </a:solidFill>
              </a:rPr>
              <a:t>La CSM 2022 se llevará a cabo en el </a:t>
            </a:r>
            <a:r>
              <a:rPr lang="es-ES" sz="2800" dirty="0" smtClean="0">
                <a:solidFill>
                  <a:schemeClr val="accent2"/>
                </a:solidFill>
              </a:rPr>
              <a:t>Sur </a:t>
            </a:r>
            <a:r>
              <a:rPr lang="es-ES" sz="2800" dirty="0">
                <a:solidFill>
                  <a:schemeClr val="accent2"/>
                </a:solidFill>
              </a:rPr>
              <a:t>de Nueva York!</a:t>
            </a:r>
            <a:r>
              <a:rPr lang="en-US" sz="2800" dirty="0">
                <a:solidFill>
                  <a:schemeClr val="accent2"/>
                </a:solidFill>
              </a:rPr>
              <a:t> </a:t>
            </a:r>
          </a:p>
        </p:txBody>
      </p:sp>
      <p:pic>
        <p:nvPicPr>
          <p:cNvPr id="6" name="Picture 5" descr="IMG_20160401_16380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54" y="1417637"/>
            <a:ext cx="7774586" cy="5126281"/>
          </a:xfrm>
          <a:prstGeom prst="rect">
            <a:avLst/>
          </a:prstGeom>
        </p:spPr>
      </p:pic>
    </p:spTree>
    <p:extLst>
      <p:ext uri="{BB962C8B-B14F-4D97-AF65-F5344CB8AC3E}">
        <p14:creationId xmlns:p14="http://schemas.microsoft.com/office/powerpoint/2010/main" val="549799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8" y="0"/>
            <a:ext cx="9076842" cy="1190359"/>
          </a:xfrm>
        </p:spPr>
        <p:txBody>
          <a:bodyPr>
            <a:normAutofit/>
          </a:bodyPr>
          <a:lstStyle/>
          <a:p>
            <a:pPr algn="l">
              <a:lnSpc>
                <a:spcPct val="50000"/>
              </a:lnSpc>
            </a:pPr>
            <a:r>
              <a:rPr lang="en-US" b="1" dirty="0" smtClean="0">
                <a:solidFill>
                  <a:schemeClr val="accent3">
                    <a:lumMod val="75000"/>
                  </a:schemeClr>
                </a:solidFill>
                <a:cs typeface="Arial Black"/>
              </a:rPr>
              <a:t/>
            </a:r>
            <a:br>
              <a:rPr lang="en-US" b="1" dirty="0" smtClean="0">
                <a:solidFill>
                  <a:schemeClr val="accent3">
                    <a:lumMod val="75000"/>
                  </a:schemeClr>
                </a:solidFill>
                <a:cs typeface="Arial Black"/>
              </a:rPr>
            </a:br>
            <a:r>
              <a:rPr lang="en-US" sz="4000" b="1" dirty="0" smtClean="0">
                <a:solidFill>
                  <a:srgbClr val="800000"/>
                </a:solidFill>
              </a:rPr>
              <a:t>	</a:t>
            </a:r>
            <a:r>
              <a:rPr lang="en-US" sz="4000" b="1" dirty="0" smtClean="0">
                <a:solidFill>
                  <a:schemeClr val="accent3">
                    <a:lumMod val="75000"/>
                  </a:schemeClr>
                </a:solidFill>
              </a:rPr>
              <a:t>	  </a:t>
            </a:r>
            <a:r>
              <a:rPr lang="en-US" b="1" dirty="0" smtClean="0">
                <a:solidFill>
                  <a:schemeClr val="accent3">
                    <a:lumMod val="75000"/>
                  </a:schemeClr>
                </a:solidFill>
                <a:cs typeface="Arial Black"/>
              </a:rPr>
              <a:t>In </a:t>
            </a:r>
            <a:r>
              <a:rPr lang="en-US" b="1" dirty="0">
                <a:solidFill>
                  <a:schemeClr val="accent3">
                    <a:lumMod val="75000"/>
                  </a:schemeClr>
                </a:solidFill>
                <a:cs typeface="Arial Black"/>
              </a:rPr>
              <a:t>Closing</a:t>
            </a:r>
            <a:r>
              <a:rPr lang="mr-IN" b="1" dirty="0">
                <a:solidFill>
                  <a:schemeClr val="accent3">
                    <a:lumMod val="75000"/>
                  </a:schemeClr>
                </a:solidFill>
                <a:cs typeface="Arial Black"/>
              </a:rPr>
              <a:t>…</a:t>
            </a:r>
            <a:r>
              <a:rPr lang="en-US" b="1" dirty="0">
                <a:solidFill>
                  <a:schemeClr val="accent3">
                    <a:lumMod val="75000"/>
                  </a:schemeClr>
                </a:solidFill>
                <a:cs typeface="Arial Black"/>
              </a:rPr>
              <a:t>		</a:t>
            </a:r>
            <a:br>
              <a:rPr lang="en-US" b="1" dirty="0">
                <a:solidFill>
                  <a:schemeClr val="accent3">
                    <a:lumMod val="75000"/>
                  </a:schemeClr>
                </a:solidFill>
                <a:cs typeface="Arial Black"/>
              </a:rPr>
            </a:br>
            <a:r>
              <a:rPr lang="en-US" b="1" dirty="0">
                <a:solidFill>
                  <a:schemeClr val="accent3">
                    <a:lumMod val="75000"/>
                  </a:schemeClr>
                </a:solidFill>
                <a:cs typeface="Arial Black"/>
              </a:rPr>
              <a:t>									</a:t>
            </a:r>
            <a:r>
              <a:rPr lang="es-ES" b="1" dirty="0" smtClean="0">
                <a:solidFill>
                  <a:srgbClr val="800000"/>
                </a:solidFill>
                <a:cs typeface="Arial Black"/>
              </a:rPr>
              <a:t>Para </a:t>
            </a:r>
            <a:r>
              <a:rPr lang="es-ES" b="1" dirty="0">
                <a:solidFill>
                  <a:srgbClr val="800000"/>
                </a:solidFill>
                <a:cs typeface="Arial Black"/>
              </a:rPr>
              <a:t>c</a:t>
            </a:r>
            <a:r>
              <a:rPr lang="es-ES" b="1" dirty="0" smtClean="0">
                <a:solidFill>
                  <a:srgbClr val="800000"/>
                </a:solidFill>
                <a:cs typeface="Arial Black"/>
              </a:rPr>
              <a:t>oncluir</a:t>
            </a:r>
            <a:r>
              <a:rPr lang="es-ES" b="1" dirty="0">
                <a:solidFill>
                  <a:srgbClr val="800000"/>
                </a:solidFill>
                <a:cs typeface="Arial Black"/>
              </a:rPr>
              <a:t>…</a:t>
            </a:r>
            <a:r>
              <a:rPr lang="en-US" b="1" dirty="0">
                <a:solidFill>
                  <a:srgbClr val="800000"/>
                </a:solidFill>
                <a:cs typeface="Arial Black"/>
              </a:rPr>
              <a:t> </a:t>
            </a:r>
            <a:endParaRPr lang="en-US" dirty="0">
              <a:solidFill>
                <a:schemeClr val="tx2">
                  <a:lumMod val="60000"/>
                  <a:lumOff val="40000"/>
                </a:schemeClr>
              </a:solidFill>
            </a:endParaRPr>
          </a:p>
        </p:txBody>
      </p:sp>
      <p:sp>
        <p:nvSpPr>
          <p:cNvPr id="6" name="TextBox 5"/>
          <p:cNvSpPr txBox="1"/>
          <p:nvPr/>
        </p:nvSpPr>
        <p:spPr>
          <a:xfrm>
            <a:off x="4140678" y="1214904"/>
            <a:ext cx="4546122" cy="3396211"/>
          </a:xfrm>
          <a:prstGeom prst="rect">
            <a:avLst/>
          </a:prstGeom>
          <a:noFill/>
        </p:spPr>
        <p:txBody>
          <a:bodyPr wrap="square" rtlCol="0">
            <a:spAutoFit/>
          </a:bodyPr>
          <a:lstStyle/>
          <a:p>
            <a:endParaRPr lang="en-US" dirty="0"/>
          </a:p>
        </p:txBody>
      </p:sp>
      <p:pic>
        <p:nvPicPr>
          <p:cNvPr id="7" name="Picture 6" descr="Stepping Stones (Tom C) 20190608_1258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117" y="1214904"/>
            <a:ext cx="6550927" cy="4913194"/>
          </a:xfrm>
          <a:prstGeom prst="rect">
            <a:avLst/>
          </a:prstGeom>
        </p:spPr>
      </p:pic>
      <p:sp>
        <p:nvSpPr>
          <p:cNvPr id="10" name="TextBox 9"/>
          <p:cNvSpPr txBox="1"/>
          <p:nvPr/>
        </p:nvSpPr>
        <p:spPr>
          <a:xfrm>
            <a:off x="4381601" y="6117793"/>
            <a:ext cx="3528531" cy="369332"/>
          </a:xfrm>
          <a:prstGeom prst="rect">
            <a:avLst/>
          </a:prstGeom>
          <a:noFill/>
        </p:spPr>
        <p:txBody>
          <a:bodyPr wrap="square" rtlCol="0">
            <a:spAutoFit/>
          </a:bodyPr>
          <a:lstStyle/>
          <a:p>
            <a:r>
              <a:rPr lang="en-US" b="1" dirty="0" smtClean="0">
                <a:solidFill>
                  <a:srgbClr val="4F6228"/>
                </a:solidFill>
              </a:rPr>
              <a:t>Photo by Tom C. / </a:t>
            </a:r>
            <a:r>
              <a:rPr lang="en-US" b="1" dirty="0" err="1" smtClean="0">
                <a:solidFill>
                  <a:srgbClr val="800000"/>
                </a:solidFill>
              </a:rPr>
              <a:t>Foto</a:t>
            </a:r>
            <a:r>
              <a:rPr lang="en-US" b="1" dirty="0" smtClean="0">
                <a:solidFill>
                  <a:srgbClr val="800000"/>
                </a:solidFill>
              </a:rPr>
              <a:t> de </a:t>
            </a:r>
            <a:r>
              <a:rPr lang="en-US" b="1" dirty="0">
                <a:solidFill>
                  <a:srgbClr val="800000"/>
                </a:solidFill>
              </a:rPr>
              <a:t>Tom </a:t>
            </a:r>
            <a:r>
              <a:rPr lang="en-US" b="1" dirty="0" smtClean="0">
                <a:solidFill>
                  <a:srgbClr val="800000"/>
                </a:solidFill>
              </a:rPr>
              <a:t>C.</a:t>
            </a:r>
            <a:endParaRPr lang="en-US" b="1" dirty="0">
              <a:solidFill>
                <a:srgbClr val="800000"/>
              </a:solidFill>
            </a:endParaRPr>
          </a:p>
        </p:txBody>
      </p:sp>
      <p:sp>
        <p:nvSpPr>
          <p:cNvPr id="14" name="Rectangle 13"/>
          <p:cNvSpPr/>
          <p:nvPr/>
        </p:nvSpPr>
        <p:spPr>
          <a:xfrm>
            <a:off x="223132" y="3626128"/>
            <a:ext cx="3696712" cy="646331"/>
          </a:xfrm>
          <a:prstGeom prst="rect">
            <a:avLst/>
          </a:prstGeom>
        </p:spPr>
        <p:txBody>
          <a:bodyPr wrap="square">
            <a:spAutoFit/>
          </a:bodyPr>
          <a:lstStyle/>
          <a:p>
            <a:r>
              <a:rPr lang="en-US" dirty="0"/>
              <a:t> </a:t>
            </a:r>
            <a:r>
              <a:rPr lang="en-US" dirty="0"/>
              <a:t> </a:t>
            </a:r>
            <a:endParaRPr lang="en-US" b="1" dirty="0">
              <a:solidFill>
                <a:srgbClr val="800000"/>
              </a:solidFill>
            </a:endParaRPr>
          </a:p>
          <a:p>
            <a:endParaRPr lang="en-US" b="1" dirty="0">
              <a:solidFill>
                <a:srgbClr val="800000"/>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444600389"/>
              </p:ext>
            </p:extLst>
          </p:nvPr>
        </p:nvGraphicFramePr>
        <p:xfrm>
          <a:off x="4612581" y="6711950"/>
          <a:ext cx="4665663" cy="292100"/>
        </p:xfrm>
        <a:graphic>
          <a:graphicData uri="http://schemas.openxmlformats.org/presentationml/2006/ole">
            <mc:AlternateContent xmlns:mc="http://schemas.openxmlformats.org/markup-compatibility/2006">
              <mc:Choice xmlns:v="urn:schemas-microsoft-com:vml" Requires="v">
                <p:oleObj spid="_x0000_s1080" name="Document" r:id="rId5" imgW="5486400" imgH="342900" progId="Word.Document.12">
                  <p:embed/>
                </p:oleObj>
              </mc:Choice>
              <mc:Fallback>
                <p:oleObj name="Document" r:id="rId5" imgW="5486400" imgH="342900" progId="Word.Document.12">
                  <p:embed/>
                  <p:pic>
                    <p:nvPicPr>
                      <p:cNvPr id="0" name=""/>
                      <p:cNvPicPr/>
                      <p:nvPr/>
                    </p:nvPicPr>
                    <p:blipFill>
                      <a:blip r:embed="rId6"/>
                      <a:stretch>
                        <a:fillRect/>
                      </a:stretch>
                    </p:blipFill>
                    <p:spPr>
                      <a:xfrm>
                        <a:off x="4612581" y="6711950"/>
                        <a:ext cx="4665663" cy="292100"/>
                      </a:xfrm>
                      <a:prstGeom prst="rect">
                        <a:avLst/>
                      </a:prstGeom>
                    </p:spPr>
                  </p:pic>
                </p:oleObj>
              </mc:Fallback>
            </mc:AlternateContent>
          </a:graphicData>
        </a:graphic>
      </p:graphicFrame>
    </p:spTree>
    <p:extLst>
      <p:ext uri="{BB962C8B-B14F-4D97-AF65-F5344CB8AC3E}">
        <p14:creationId xmlns:p14="http://schemas.microsoft.com/office/powerpoint/2010/main" val="2544668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6561"/>
            <a:ext cx="2726762" cy="4736012"/>
          </a:xfrm>
        </p:spPr>
        <p:txBody>
          <a:bodyPr>
            <a:normAutofit fontScale="90000"/>
          </a:bodyPr>
          <a:lstStyle/>
          <a:p>
            <a:r>
              <a:rPr lang="en-US" sz="2800" b="1" dirty="0" smtClean="0">
                <a:solidFill>
                  <a:schemeClr val="accent1"/>
                </a:solidFill>
                <a:cs typeface="Arial Black"/>
              </a:rPr>
              <a:t>More Information: </a:t>
            </a:r>
            <a:br>
              <a:rPr lang="en-US" sz="2800" b="1" dirty="0" smtClean="0">
                <a:solidFill>
                  <a:schemeClr val="accent1"/>
                </a:solidFill>
                <a:cs typeface="Arial Black"/>
              </a:rPr>
            </a:br>
            <a:r>
              <a:rPr lang="en-US" sz="2800" b="1" dirty="0" smtClean="0">
                <a:solidFill>
                  <a:schemeClr val="accent1"/>
                </a:solidFill>
                <a:cs typeface="Arial Black"/>
              </a:rPr>
              <a:t>al-</a:t>
            </a:r>
            <a:r>
              <a:rPr lang="en-US" sz="2800" b="1" dirty="0" err="1" smtClean="0">
                <a:solidFill>
                  <a:schemeClr val="accent1"/>
                </a:solidFill>
                <a:cs typeface="Arial Black"/>
              </a:rPr>
              <a:t>anon.org</a:t>
            </a:r>
            <a:r>
              <a:rPr lang="en-US" sz="2800" b="1" dirty="0" smtClean="0">
                <a:solidFill>
                  <a:schemeClr val="accent1"/>
                </a:solidFill>
                <a:cs typeface="Arial Black"/>
              </a:rPr>
              <a:t>/Members/WSC Summary/Highlights of the WSC</a:t>
            </a:r>
            <a:br>
              <a:rPr lang="en-US" sz="2800" b="1" dirty="0" smtClean="0">
                <a:solidFill>
                  <a:schemeClr val="accent1"/>
                </a:solidFill>
                <a:cs typeface="Arial Black"/>
              </a:rPr>
            </a:br>
            <a:r>
              <a:rPr lang="en-US" sz="2800" b="1" dirty="0">
                <a:solidFill>
                  <a:schemeClr val="accent1"/>
                </a:solidFill>
                <a:cs typeface="Arial Black"/>
              </a:rPr>
              <a:t/>
            </a:r>
            <a:br>
              <a:rPr lang="en-US" sz="2800" b="1" dirty="0">
                <a:solidFill>
                  <a:schemeClr val="accent1"/>
                </a:solidFill>
                <a:cs typeface="Arial Black"/>
              </a:rPr>
            </a:br>
            <a:r>
              <a:rPr lang="en-US" sz="2800" b="1" dirty="0" err="1" smtClean="0">
                <a:solidFill>
                  <a:srgbClr val="800000"/>
                </a:solidFill>
                <a:cs typeface="Arial Black"/>
              </a:rPr>
              <a:t>Por</a:t>
            </a:r>
            <a:r>
              <a:rPr lang="en-US" sz="2800" b="1" dirty="0" smtClean="0">
                <a:solidFill>
                  <a:srgbClr val="800000"/>
                </a:solidFill>
                <a:cs typeface="Arial Black"/>
              </a:rPr>
              <a:t> Mas Information:</a:t>
            </a:r>
            <a:br>
              <a:rPr lang="en-US" sz="2800" b="1" dirty="0" smtClean="0">
                <a:solidFill>
                  <a:srgbClr val="800000"/>
                </a:solidFill>
                <a:cs typeface="Arial Black"/>
              </a:rPr>
            </a:br>
            <a:r>
              <a:rPr lang="en-US" sz="2800" b="1" dirty="0" smtClean="0">
                <a:solidFill>
                  <a:srgbClr val="800000"/>
                </a:solidFill>
                <a:cs typeface="Arial Black"/>
              </a:rPr>
              <a:t>al-</a:t>
            </a:r>
            <a:r>
              <a:rPr lang="en-US" sz="2800" b="1" dirty="0" err="1" smtClean="0">
                <a:solidFill>
                  <a:srgbClr val="800000"/>
                </a:solidFill>
                <a:cs typeface="Arial Black"/>
              </a:rPr>
              <a:t>anon.org</a:t>
            </a:r>
            <a:r>
              <a:rPr lang="en-US" sz="2800" b="1" dirty="0" smtClean="0">
                <a:solidFill>
                  <a:srgbClr val="800000"/>
                </a:solidFill>
                <a:cs typeface="Arial Black"/>
              </a:rPr>
              <a:t>/</a:t>
            </a:r>
            <a:r>
              <a:rPr lang="en-US" sz="2800" b="1" dirty="0" err="1" smtClean="0">
                <a:solidFill>
                  <a:srgbClr val="800000"/>
                </a:solidFill>
                <a:cs typeface="Arial Black"/>
              </a:rPr>
              <a:t>Miembros</a:t>
            </a:r>
            <a:r>
              <a:rPr lang="en-US" sz="2800" b="1" dirty="0" smtClean="0">
                <a:solidFill>
                  <a:srgbClr val="800000"/>
                </a:solidFill>
                <a:cs typeface="Arial Black"/>
              </a:rPr>
              <a:t>/CSM</a:t>
            </a:r>
            <a:endParaRPr lang="en-US" sz="2800" b="1" dirty="0">
              <a:solidFill>
                <a:srgbClr val="800000"/>
              </a:solidFill>
              <a:cs typeface="Arial Black"/>
            </a:endParaRPr>
          </a:p>
        </p:txBody>
      </p:sp>
      <p:pic>
        <p:nvPicPr>
          <p:cNvPr id="4" name="Content Placeholder 3" descr="skd181973sdc.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734" t="14283" b="23637"/>
          <a:stretch/>
        </p:blipFill>
        <p:spPr>
          <a:xfrm>
            <a:off x="2815662" y="0"/>
            <a:ext cx="6376648" cy="5122572"/>
          </a:xfrm>
        </p:spPr>
      </p:pic>
      <p:sp>
        <p:nvSpPr>
          <p:cNvPr id="5" name="Rectangle 4"/>
          <p:cNvSpPr/>
          <p:nvPr/>
        </p:nvSpPr>
        <p:spPr>
          <a:xfrm>
            <a:off x="4131286" y="2305544"/>
            <a:ext cx="4315700" cy="2123658"/>
          </a:xfrm>
          <a:prstGeom prst="rect">
            <a:avLst/>
          </a:prstGeom>
        </p:spPr>
        <p:txBody>
          <a:bodyPr wrap="square">
            <a:spAutoFit/>
          </a:bodyPr>
          <a:lstStyle/>
          <a:p>
            <a:endParaRPr lang="en-US" sz="3600" dirty="0" smtClean="0">
              <a:solidFill>
                <a:schemeClr val="accent1"/>
              </a:solidFill>
              <a:latin typeface="Chalkduster"/>
              <a:cs typeface="Chalkduster"/>
            </a:endParaRPr>
          </a:p>
          <a:p>
            <a:r>
              <a:rPr lang="en-US" sz="4800" dirty="0" smtClean="0">
                <a:solidFill>
                  <a:schemeClr val="accent1"/>
                </a:solidFill>
                <a:latin typeface="Chalkduster"/>
                <a:cs typeface="Chalkduster"/>
              </a:rPr>
              <a:t>Questions?</a:t>
            </a:r>
          </a:p>
          <a:p>
            <a:r>
              <a:rPr lang="es-ES" sz="4800" dirty="0" smtClean="0">
                <a:solidFill>
                  <a:srgbClr val="800000"/>
                </a:solidFill>
                <a:latin typeface="Chalkduster"/>
                <a:cs typeface="Chalkduster"/>
              </a:rPr>
              <a:t>¿</a:t>
            </a:r>
            <a:r>
              <a:rPr lang="en-US" sz="4800" dirty="0" err="1" smtClean="0">
                <a:solidFill>
                  <a:srgbClr val="800000"/>
                </a:solidFill>
                <a:latin typeface="Chalkduster"/>
                <a:cs typeface="Chalkduster"/>
              </a:rPr>
              <a:t>Preguntas</a:t>
            </a:r>
            <a:r>
              <a:rPr lang="en-US" sz="4800" dirty="0" smtClean="0">
                <a:solidFill>
                  <a:srgbClr val="800000"/>
                </a:solidFill>
                <a:latin typeface="Chalkduster"/>
                <a:cs typeface="Chalkduster"/>
              </a:rPr>
              <a:t>?</a:t>
            </a:r>
            <a:endParaRPr lang="en-US" sz="4800" dirty="0">
              <a:solidFill>
                <a:srgbClr val="800000"/>
              </a:solidFill>
              <a:latin typeface="Chalkduster"/>
              <a:cs typeface="Chalkduster"/>
            </a:endParaRPr>
          </a:p>
        </p:txBody>
      </p:sp>
      <p:sp>
        <p:nvSpPr>
          <p:cNvPr id="3" name="TextBox 2"/>
          <p:cNvSpPr txBox="1"/>
          <p:nvPr/>
        </p:nvSpPr>
        <p:spPr>
          <a:xfrm>
            <a:off x="441672" y="5356626"/>
            <a:ext cx="4251098" cy="523220"/>
          </a:xfrm>
          <a:prstGeom prst="rect">
            <a:avLst/>
          </a:prstGeom>
          <a:noFill/>
        </p:spPr>
        <p:txBody>
          <a:bodyPr wrap="square" rtlCol="0">
            <a:spAutoFit/>
          </a:bodyPr>
          <a:lstStyle/>
          <a:p>
            <a:r>
              <a:rPr lang="en-US" sz="2800" b="1" dirty="0" smtClean="0">
                <a:solidFill>
                  <a:schemeClr val="accent1">
                    <a:lumMod val="75000"/>
                  </a:schemeClr>
                </a:solidFill>
                <a:latin typeface="+mj-lt"/>
              </a:rPr>
              <a:t>nys60delegate</a:t>
            </a:r>
            <a:r>
              <a:rPr lang="en-US" sz="2800" b="1" dirty="0">
                <a:solidFill>
                  <a:schemeClr val="accent1">
                    <a:lumMod val="75000"/>
                  </a:schemeClr>
                </a:solidFill>
                <a:latin typeface="+mj-lt"/>
              </a:rPr>
              <a:t>@gmail.com </a:t>
            </a:r>
          </a:p>
        </p:txBody>
      </p:sp>
    </p:spTree>
    <p:extLst>
      <p:ext uri="{BB962C8B-B14F-4D97-AF65-F5344CB8AC3E}">
        <p14:creationId xmlns:p14="http://schemas.microsoft.com/office/powerpoint/2010/main" val="1865323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8229602" cy="2203092"/>
          </a:xfrm>
        </p:spPr>
        <p:txBody>
          <a:bodyPr>
            <a:noAutofit/>
          </a:bodyPr>
          <a:lstStyle/>
          <a:p>
            <a:r>
              <a:rPr lang="en-US" sz="2400" dirty="0" smtClean="0">
                <a:solidFill>
                  <a:schemeClr val="accent5">
                    <a:lumMod val="75000"/>
                  </a:schemeClr>
                </a:solidFill>
                <a:latin typeface="Arial Black"/>
                <a:cs typeface="Arial Black"/>
              </a:rPr>
              <a:t>Two Historic Proposals by the Electronic Meeting Work Group</a:t>
            </a:r>
            <a:br>
              <a:rPr lang="en-US" sz="2400" dirty="0" smtClean="0">
                <a:solidFill>
                  <a:schemeClr val="accent5">
                    <a:lumMod val="75000"/>
                  </a:schemeClr>
                </a:solidFill>
                <a:latin typeface="Arial Black"/>
                <a:cs typeface="Arial Black"/>
              </a:rPr>
            </a:br>
            <a:r>
              <a:rPr lang="es-ES" sz="2400" b="1" dirty="0">
                <a:solidFill>
                  <a:srgbClr val="800000"/>
                </a:solidFill>
                <a:latin typeface="Arial"/>
                <a:cs typeface="Arial"/>
              </a:rPr>
              <a:t>Dos </a:t>
            </a:r>
            <a:r>
              <a:rPr lang="es-ES" sz="2400" b="1" dirty="0" smtClean="0">
                <a:solidFill>
                  <a:srgbClr val="800000"/>
                </a:solidFill>
                <a:latin typeface="Arial"/>
                <a:cs typeface="Arial"/>
              </a:rPr>
              <a:t>Propuestas </a:t>
            </a:r>
            <a:r>
              <a:rPr lang="es-ES" sz="2800" b="1" dirty="0">
                <a:solidFill>
                  <a:srgbClr val="800000"/>
                </a:solidFill>
              </a:rPr>
              <a:t>H</a:t>
            </a:r>
            <a:r>
              <a:rPr lang="es-ES" sz="2800" b="1" dirty="0" smtClean="0">
                <a:solidFill>
                  <a:srgbClr val="800000"/>
                </a:solidFill>
              </a:rPr>
              <a:t>istóricas</a:t>
            </a:r>
            <a:r>
              <a:rPr lang="es-ES" sz="2400" b="1" dirty="0" smtClean="0">
                <a:solidFill>
                  <a:srgbClr val="800000"/>
                </a:solidFill>
                <a:latin typeface="Arial"/>
                <a:cs typeface="Arial"/>
              </a:rPr>
              <a:t> </a:t>
            </a:r>
            <a:r>
              <a:rPr lang="es-ES" sz="2400" b="1" dirty="0">
                <a:solidFill>
                  <a:srgbClr val="800000"/>
                </a:solidFill>
                <a:latin typeface="Arial"/>
                <a:cs typeface="Arial"/>
              </a:rPr>
              <a:t>del </a:t>
            </a:r>
            <a:r>
              <a:rPr lang="es-ES" sz="2400" b="1" dirty="0" smtClean="0">
                <a:solidFill>
                  <a:srgbClr val="800000"/>
                </a:solidFill>
                <a:latin typeface="Arial"/>
                <a:cs typeface="Arial"/>
              </a:rPr>
              <a:t>Grupo </a:t>
            </a:r>
            <a:r>
              <a:rPr lang="es-ES" sz="2400" b="1" dirty="0">
                <a:solidFill>
                  <a:srgbClr val="800000"/>
                </a:solidFill>
                <a:latin typeface="Arial"/>
                <a:cs typeface="Arial"/>
              </a:rPr>
              <a:t>de </a:t>
            </a:r>
            <a:r>
              <a:rPr lang="es-ES" sz="2400" b="1" dirty="0" smtClean="0">
                <a:solidFill>
                  <a:srgbClr val="800000"/>
                </a:solidFill>
                <a:latin typeface="Arial"/>
                <a:cs typeface="Arial"/>
              </a:rPr>
              <a:t>Trabajo </a:t>
            </a:r>
            <a:r>
              <a:rPr lang="es-ES" sz="2400" b="1" dirty="0">
                <a:solidFill>
                  <a:srgbClr val="800000"/>
                </a:solidFill>
                <a:latin typeface="Arial"/>
                <a:cs typeface="Arial"/>
              </a:rPr>
              <a:t>de </a:t>
            </a:r>
            <a:r>
              <a:rPr lang="es-ES" sz="2400" b="1" dirty="0" smtClean="0">
                <a:solidFill>
                  <a:srgbClr val="800000"/>
                </a:solidFill>
                <a:latin typeface="Arial"/>
                <a:cs typeface="Arial"/>
              </a:rPr>
              <a:t>Reuniones </a:t>
            </a:r>
            <a:r>
              <a:rPr lang="es-ES" sz="2400" b="1" dirty="0">
                <a:solidFill>
                  <a:srgbClr val="800000"/>
                </a:solidFill>
                <a:latin typeface="Arial"/>
                <a:cs typeface="Arial"/>
              </a:rPr>
              <a:t>E</a:t>
            </a:r>
            <a:r>
              <a:rPr lang="es-ES" sz="2400" b="1" dirty="0" smtClean="0">
                <a:solidFill>
                  <a:srgbClr val="800000"/>
                </a:solidFill>
                <a:latin typeface="Arial"/>
                <a:cs typeface="Arial"/>
              </a:rPr>
              <a:t>lectrónicas</a:t>
            </a:r>
            <a:r>
              <a:rPr lang="en-US" sz="2000" b="1" dirty="0" smtClean="0">
                <a:solidFill>
                  <a:srgbClr val="800000"/>
                </a:solidFill>
                <a:latin typeface="Arial"/>
                <a:cs typeface="Arial"/>
              </a:rPr>
              <a:t> </a:t>
            </a:r>
            <a:r>
              <a:rPr lang="en-US" sz="2400" b="1" dirty="0" smtClean="0">
                <a:solidFill>
                  <a:schemeClr val="accent1"/>
                </a:solidFill>
                <a:latin typeface="Arial"/>
                <a:cs typeface="Arial"/>
              </a:rPr>
              <a:t/>
            </a:r>
            <a:br>
              <a:rPr lang="en-US" sz="2400" b="1" dirty="0" smtClean="0">
                <a:solidFill>
                  <a:schemeClr val="accent1"/>
                </a:solidFill>
                <a:latin typeface="Arial"/>
                <a:cs typeface="Arial"/>
              </a:rPr>
            </a:br>
            <a:endParaRPr lang="en-US" sz="2400" b="1" dirty="0">
              <a:solidFill>
                <a:schemeClr val="accent1"/>
              </a:solidFill>
              <a:latin typeface="Arial"/>
              <a:cs typeface="Arial"/>
            </a:endParaRPr>
          </a:p>
        </p:txBody>
      </p:sp>
      <p:pic>
        <p:nvPicPr>
          <p:cNvPr id="5" name="Content Placeholder 4" descr="j0216075.jpg"/>
          <p:cNvPicPr>
            <a:picLocks noGrp="1" noChangeAspect="1"/>
          </p:cNvPicPr>
          <p:nvPr>
            <p:ph idx="1"/>
          </p:nvPr>
        </p:nvPicPr>
        <p:blipFill>
          <a:blip r:embed="rId3">
            <a:extLst>
              <a:ext uri="{28A0092B-C50C-407E-A947-70E740481C1C}">
                <a14:useLocalDpi xmlns:a14="http://schemas.microsoft.com/office/drawing/2010/main" val="0"/>
              </a:ext>
            </a:extLst>
          </a:blip>
          <a:srcRect t="8546" b="8546"/>
          <a:stretch>
            <a:fillRect/>
          </a:stretch>
        </p:blipFill>
        <p:spPr>
          <a:xfrm>
            <a:off x="457199" y="2207052"/>
            <a:ext cx="8229601" cy="3919111"/>
          </a:xfrm>
        </p:spPr>
      </p:pic>
    </p:spTree>
    <p:extLst>
      <p:ext uri="{BB962C8B-B14F-4D97-AF65-F5344CB8AC3E}">
        <p14:creationId xmlns:p14="http://schemas.microsoft.com/office/powerpoint/2010/main" val="103287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solidFill>
                  <a:schemeClr val="accent1">
                    <a:lumMod val="75000"/>
                  </a:schemeClr>
                </a:solidFill>
                <a:latin typeface="Arial"/>
                <a:cs typeface="Arial"/>
              </a:rPr>
              <a:t>Motions 6 &amp; 7 Pass  </a:t>
            </a:r>
            <a:br>
              <a:rPr lang="en-US" sz="3200" b="1" i="1" dirty="0" smtClean="0">
                <a:solidFill>
                  <a:schemeClr val="accent1">
                    <a:lumMod val="75000"/>
                  </a:schemeClr>
                </a:solidFill>
                <a:latin typeface="Arial"/>
                <a:cs typeface="Arial"/>
              </a:rPr>
            </a:br>
            <a:r>
              <a:rPr lang="es-ES" sz="3200" b="1" dirty="0" smtClean="0">
                <a:solidFill>
                  <a:srgbClr val="800000"/>
                </a:solidFill>
                <a:latin typeface="Arial"/>
                <a:cs typeface="Arial"/>
              </a:rPr>
              <a:t>Pasan </a:t>
            </a:r>
            <a:r>
              <a:rPr lang="es-ES" sz="3200" b="1" dirty="0">
                <a:solidFill>
                  <a:srgbClr val="800000"/>
                </a:solidFill>
                <a:latin typeface="Arial"/>
                <a:cs typeface="Arial"/>
              </a:rPr>
              <a:t>las </a:t>
            </a:r>
            <a:r>
              <a:rPr lang="es-ES" sz="3200" b="1" i="1" dirty="0" smtClean="0">
                <a:solidFill>
                  <a:srgbClr val="800000"/>
                </a:solidFill>
                <a:latin typeface="Arial"/>
                <a:cs typeface="Arial"/>
              </a:rPr>
              <a:t>Mociones 6 y 7</a:t>
            </a:r>
            <a:r>
              <a:rPr lang="en-US" sz="3200" b="1" i="1" dirty="0" smtClean="0">
                <a:solidFill>
                  <a:srgbClr val="800000"/>
                </a:solidFill>
                <a:latin typeface="Arial"/>
                <a:cs typeface="Arial"/>
              </a:rPr>
              <a:t> </a:t>
            </a:r>
            <a:endParaRPr lang="en-US" sz="3200" b="1" i="1" dirty="0">
              <a:solidFill>
                <a:srgbClr val="800000"/>
              </a:solidFill>
              <a:latin typeface="Arial"/>
              <a:cs typeface="Arial"/>
            </a:endParaRPr>
          </a:p>
        </p:txBody>
      </p:sp>
      <p:sp>
        <p:nvSpPr>
          <p:cNvPr id="4" name="Rectangle 3"/>
          <p:cNvSpPr/>
          <p:nvPr/>
        </p:nvSpPr>
        <p:spPr>
          <a:xfrm>
            <a:off x="457200" y="1769806"/>
            <a:ext cx="6724440" cy="5816976"/>
          </a:xfrm>
          <a:prstGeom prst="rect">
            <a:avLst/>
          </a:prstGeom>
        </p:spPr>
        <p:txBody>
          <a:bodyPr wrap="square">
            <a:spAutoFit/>
          </a:bodyPr>
          <a:lstStyle/>
          <a:p>
            <a:pPr marL="457200" indent="-457200">
              <a:buAutoNum type="arabicParenR"/>
            </a:pPr>
            <a:r>
              <a:rPr lang="en-US" sz="2400" b="1" dirty="0" smtClean="0">
                <a:solidFill>
                  <a:schemeClr val="accent1">
                    <a:lumMod val="50000"/>
                  </a:schemeClr>
                </a:solidFill>
              </a:rPr>
              <a:t>To </a:t>
            </a:r>
            <a:r>
              <a:rPr lang="en-US" sz="2400" b="1" dirty="0">
                <a:solidFill>
                  <a:schemeClr val="accent1">
                    <a:lumMod val="50000"/>
                  </a:schemeClr>
                </a:solidFill>
              </a:rPr>
              <a:t>create a non-geographically based Area for the 450 groups (700 meetings) that meet on electronic platforms</a:t>
            </a:r>
            <a:r>
              <a:rPr lang="en-US" sz="2400" b="1" dirty="0" smtClean="0">
                <a:solidFill>
                  <a:schemeClr val="accent1">
                    <a:lumMod val="50000"/>
                  </a:schemeClr>
                </a:solidFill>
              </a:rPr>
              <a:t>.</a:t>
            </a:r>
          </a:p>
          <a:p>
            <a:pPr marL="457200" indent="-457200">
              <a:buAutoNum type="arabicParenR"/>
            </a:pPr>
            <a:endParaRPr lang="en-US" sz="2000" b="1" dirty="0"/>
          </a:p>
          <a:p>
            <a:r>
              <a:rPr lang="es-ES" sz="2400" b="1" dirty="0" smtClean="0">
                <a:solidFill>
                  <a:srgbClr val="800000"/>
                </a:solidFill>
              </a:rPr>
              <a:t>	Crear </a:t>
            </a:r>
            <a:r>
              <a:rPr lang="es-ES" sz="2400" b="1" dirty="0">
                <a:solidFill>
                  <a:srgbClr val="800000"/>
                </a:solidFill>
              </a:rPr>
              <a:t>un Área de base no geográfica para los </a:t>
            </a:r>
            <a:r>
              <a:rPr lang="es-ES" sz="2400" b="1" dirty="0" smtClean="0">
                <a:solidFill>
                  <a:srgbClr val="800000"/>
                </a:solidFill>
              </a:rPr>
              <a:t>450 	grupos </a:t>
            </a:r>
            <a:r>
              <a:rPr lang="es-ES" sz="2400" b="1" dirty="0">
                <a:solidFill>
                  <a:srgbClr val="800000"/>
                </a:solidFill>
              </a:rPr>
              <a:t>(700 reuniones) que se reúnen en </a:t>
            </a:r>
            <a:r>
              <a:rPr lang="es-ES" sz="2400" b="1" dirty="0" smtClean="0">
                <a:solidFill>
                  <a:srgbClr val="800000"/>
                </a:solidFill>
              </a:rPr>
              <a:t>	plataformas </a:t>
            </a:r>
            <a:r>
              <a:rPr lang="es-ES" sz="2400" b="1" dirty="0">
                <a:solidFill>
                  <a:srgbClr val="800000"/>
                </a:solidFill>
              </a:rPr>
              <a:t>electrónicas. </a:t>
            </a:r>
            <a:endParaRPr lang="en-US" sz="2400" b="1" dirty="0" smtClean="0">
              <a:solidFill>
                <a:srgbClr val="800000"/>
              </a:solidFill>
            </a:endParaRPr>
          </a:p>
          <a:p>
            <a:pPr marL="457200" indent="-457200">
              <a:buAutoNum type="arabicParenR"/>
            </a:pPr>
            <a:endParaRPr lang="en-US" sz="2000" b="1" dirty="0" smtClean="0"/>
          </a:p>
          <a:p>
            <a:pPr marL="457200" indent="-457200">
              <a:buAutoNum type="arabicParenR" startAt="2"/>
            </a:pPr>
            <a:r>
              <a:rPr lang="en-US" sz="2400" b="1" dirty="0" smtClean="0">
                <a:solidFill>
                  <a:srgbClr val="254061"/>
                </a:solidFill>
              </a:rPr>
              <a:t>To </a:t>
            </a:r>
            <a:r>
              <a:rPr lang="en-US" sz="2400" b="1" dirty="0">
                <a:solidFill>
                  <a:srgbClr val="254061"/>
                </a:solidFill>
              </a:rPr>
              <a:t>recognize permanent electronic meetings </a:t>
            </a:r>
            <a:r>
              <a:rPr lang="en-US" sz="2400" b="1" dirty="0" smtClean="0">
                <a:solidFill>
                  <a:srgbClr val="254061"/>
                </a:solidFill>
              </a:rPr>
              <a:t>as </a:t>
            </a:r>
          </a:p>
          <a:p>
            <a:r>
              <a:rPr lang="en-US" sz="2400" b="1" dirty="0" smtClean="0">
                <a:solidFill>
                  <a:srgbClr val="254061"/>
                </a:solidFill>
              </a:rPr>
              <a:t>	Al-Anon </a:t>
            </a:r>
            <a:r>
              <a:rPr lang="en-US" sz="2400" b="1" dirty="0">
                <a:solidFill>
                  <a:srgbClr val="254061"/>
                </a:solidFill>
              </a:rPr>
              <a:t>Family </a:t>
            </a:r>
            <a:r>
              <a:rPr lang="en-US" sz="2400" b="1" dirty="0" smtClean="0">
                <a:solidFill>
                  <a:srgbClr val="254061"/>
                </a:solidFill>
              </a:rPr>
              <a:t>Groups</a:t>
            </a:r>
          </a:p>
          <a:p>
            <a:pPr marL="457200" indent="-457200">
              <a:buAutoNum type="arabicParenR" startAt="2"/>
            </a:pPr>
            <a:endParaRPr lang="en-US" sz="2400" b="1" dirty="0" smtClean="0">
              <a:solidFill>
                <a:srgbClr val="254061"/>
              </a:solidFill>
            </a:endParaRPr>
          </a:p>
          <a:p>
            <a:r>
              <a:rPr lang="es-ES" sz="2400" dirty="0" smtClean="0"/>
              <a:t>	</a:t>
            </a:r>
            <a:r>
              <a:rPr lang="es-ES" sz="2400" b="1" dirty="0" smtClean="0">
                <a:solidFill>
                  <a:srgbClr val="800000"/>
                </a:solidFill>
              </a:rPr>
              <a:t>Reconocer </a:t>
            </a:r>
            <a:r>
              <a:rPr lang="es-ES" sz="2400" b="1" dirty="0">
                <a:solidFill>
                  <a:srgbClr val="800000"/>
                </a:solidFill>
              </a:rPr>
              <a:t>las reuniones electrónicas </a:t>
            </a:r>
            <a:r>
              <a:rPr lang="es-ES" sz="2400" b="1" dirty="0" smtClean="0">
                <a:solidFill>
                  <a:srgbClr val="800000"/>
                </a:solidFill>
              </a:rPr>
              <a:t>	permanentes </a:t>
            </a:r>
            <a:r>
              <a:rPr lang="es-ES" sz="2400" b="1" dirty="0">
                <a:solidFill>
                  <a:srgbClr val="800000"/>
                </a:solidFill>
              </a:rPr>
              <a:t>como Grupos de Familia Al</a:t>
            </a:r>
            <a:r>
              <a:rPr lang="es-ES" sz="2400" b="1" dirty="0" smtClean="0">
                <a:solidFill>
                  <a:srgbClr val="800000"/>
                </a:solidFill>
              </a:rPr>
              <a:t>-</a:t>
            </a:r>
            <a:r>
              <a:rPr lang="es-ES" sz="2400" b="1" dirty="0" err="1" smtClean="0">
                <a:solidFill>
                  <a:srgbClr val="800000"/>
                </a:solidFill>
              </a:rPr>
              <a:t>Anon</a:t>
            </a:r>
            <a:r>
              <a:rPr lang="en-US" sz="2400" b="1" dirty="0" smtClean="0">
                <a:solidFill>
                  <a:srgbClr val="800000"/>
                </a:solidFill>
              </a:rPr>
              <a:t> </a:t>
            </a:r>
          </a:p>
          <a:p>
            <a:pPr marL="457200" indent="-457200">
              <a:buAutoNum type="arabicParenR" startAt="2"/>
            </a:pPr>
            <a:endParaRPr lang="en-US" sz="2400" b="1" dirty="0">
              <a:solidFill>
                <a:srgbClr val="254061"/>
              </a:solidFill>
            </a:endParaRPr>
          </a:p>
          <a:p>
            <a:pPr marL="457200" indent="-457200">
              <a:buAutoNum type="arabicParenR" startAt="2"/>
            </a:pPr>
            <a:endParaRPr lang="en-US" sz="2400" b="1" dirty="0">
              <a:solidFill>
                <a:srgbClr val="254061"/>
              </a:solidFill>
            </a:endParaRPr>
          </a:p>
          <a:p>
            <a:r>
              <a:rPr lang="en-US" sz="2000" b="1" dirty="0" smtClean="0"/>
              <a:t> </a:t>
            </a:r>
            <a:endParaRPr lang="en-US" sz="2000" b="1" dirty="0"/>
          </a:p>
        </p:txBody>
      </p:sp>
      <p:pic>
        <p:nvPicPr>
          <p:cNvPr id="14" name="Picture 13" descr="stk19976boj.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478" y="1978293"/>
            <a:ext cx="1962360" cy="2912784"/>
          </a:xfrm>
          <a:prstGeom prst="rect">
            <a:avLst/>
          </a:prstGeom>
        </p:spPr>
      </p:pic>
    </p:spTree>
    <p:extLst>
      <p:ext uri="{BB962C8B-B14F-4D97-AF65-F5344CB8AC3E}">
        <p14:creationId xmlns:p14="http://schemas.microsoft.com/office/powerpoint/2010/main" val="1158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lumMod val="75000"/>
                  </a:schemeClr>
                </a:solidFill>
                <a:latin typeface="Arial"/>
                <a:cs typeface="Arial"/>
              </a:rPr>
              <a:t>			What Happens in 2021-22?</a:t>
            </a:r>
            <a:br>
              <a:rPr lang="en-US" b="1" dirty="0" smtClean="0">
                <a:solidFill>
                  <a:schemeClr val="accent1">
                    <a:lumMod val="75000"/>
                  </a:schemeClr>
                </a:solidFill>
                <a:latin typeface="Arial"/>
                <a:cs typeface="Arial"/>
              </a:rPr>
            </a:br>
            <a:r>
              <a:rPr lang="en-US" b="1" dirty="0" smtClean="0">
                <a:solidFill>
                  <a:schemeClr val="accent1">
                    <a:lumMod val="75000"/>
                  </a:schemeClr>
                </a:solidFill>
                <a:latin typeface="Arial"/>
                <a:cs typeface="Arial"/>
              </a:rPr>
              <a:t>						</a:t>
            </a:r>
            <a:r>
              <a:rPr lang="es-ES" b="1" dirty="0" smtClean="0">
                <a:solidFill>
                  <a:srgbClr val="800000"/>
                </a:solidFill>
                <a:latin typeface="Arial"/>
                <a:cs typeface="Arial"/>
              </a:rPr>
              <a:t>¿</a:t>
            </a:r>
            <a:r>
              <a:rPr lang="es-ES" b="1" dirty="0">
                <a:solidFill>
                  <a:srgbClr val="800000"/>
                </a:solidFill>
                <a:latin typeface="Arial"/>
                <a:cs typeface="Arial"/>
              </a:rPr>
              <a:t>Qué ocurrirá en 2021-22?</a:t>
            </a:r>
            <a:r>
              <a:rPr lang="en-US" b="1" dirty="0">
                <a:solidFill>
                  <a:srgbClr val="800000"/>
                </a:solidFill>
                <a:latin typeface="Arial"/>
                <a:cs typeface="Arial"/>
              </a:rPr>
              <a:t> </a:t>
            </a:r>
          </a:p>
        </p:txBody>
      </p:sp>
      <p:sp>
        <p:nvSpPr>
          <p:cNvPr id="3" name="TextBox 2"/>
          <p:cNvSpPr txBox="1"/>
          <p:nvPr/>
        </p:nvSpPr>
        <p:spPr>
          <a:xfrm>
            <a:off x="603702" y="1707343"/>
            <a:ext cx="8083098" cy="5293757"/>
          </a:xfrm>
          <a:prstGeom prst="rect">
            <a:avLst/>
          </a:prstGeom>
          <a:noFill/>
        </p:spPr>
        <p:txBody>
          <a:bodyPr wrap="square" rtlCol="0">
            <a:spAutoFit/>
          </a:bodyPr>
          <a:lstStyle/>
          <a:p>
            <a:pPr marL="342900" indent="-342900">
              <a:buAutoNum type="arabicPeriod"/>
            </a:pPr>
            <a:endParaRPr lang="en-US" sz="2000" b="1" dirty="0" smtClean="0">
              <a:solidFill>
                <a:schemeClr val="accent1">
                  <a:lumMod val="50000"/>
                </a:schemeClr>
              </a:solidFill>
            </a:endParaRPr>
          </a:p>
          <a:p>
            <a:pPr marL="342900" indent="-342900">
              <a:buAutoNum type="arabicPeriod"/>
            </a:pPr>
            <a:endParaRPr lang="en-US" sz="2000" b="1" dirty="0" smtClean="0">
              <a:solidFill>
                <a:schemeClr val="accent1">
                  <a:lumMod val="50000"/>
                </a:schemeClr>
              </a:solidFill>
            </a:endParaRPr>
          </a:p>
          <a:p>
            <a:pPr marL="342900" indent="-342900">
              <a:buAutoNum type="arabicPeriod"/>
            </a:pPr>
            <a:endParaRPr lang="en-US" sz="2000" b="1" dirty="0">
              <a:solidFill>
                <a:schemeClr val="accent1">
                  <a:lumMod val="50000"/>
                </a:schemeClr>
              </a:solidFill>
            </a:endParaRPr>
          </a:p>
          <a:p>
            <a:pPr marL="1257300" lvl="2" indent="-342900">
              <a:buAutoNum type="arabicPeriod"/>
            </a:pPr>
            <a:r>
              <a:rPr lang="en-US" sz="2000" b="1" dirty="0" smtClean="0">
                <a:solidFill>
                  <a:schemeClr val="accent1">
                    <a:lumMod val="50000"/>
                  </a:schemeClr>
                </a:solidFill>
              </a:rPr>
              <a:t>All </a:t>
            </a:r>
            <a:r>
              <a:rPr lang="en-US" sz="2000" b="1" dirty="0">
                <a:solidFill>
                  <a:schemeClr val="accent1">
                    <a:lumMod val="50000"/>
                  </a:schemeClr>
                </a:solidFill>
              </a:rPr>
              <a:t>permanent electronic </a:t>
            </a:r>
            <a:r>
              <a:rPr lang="en-US" sz="2000" b="1" dirty="0" smtClean="0">
                <a:solidFill>
                  <a:schemeClr val="accent1">
                    <a:lumMod val="50000"/>
                  </a:schemeClr>
                </a:solidFill>
              </a:rPr>
              <a:t>AFGs are placed </a:t>
            </a:r>
            <a:r>
              <a:rPr lang="en-US" sz="2000" b="1" dirty="0">
                <a:solidFill>
                  <a:schemeClr val="accent1">
                    <a:lumMod val="50000"/>
                  </a:schemeClr>
                </a:solidFill>
              </a:rPr>
              <a:t>in </a:t>
            </a:r>
            <a:r>
              <a:rPr lang="en-US" sz="2000" b="1" dirty="0" smtClean="0">
                <a:solidFill>
                  <a:schemeClr val="accent1">
                    <a:lumMod val="50000"/>
                  </a:schemeClr>
                </a:solidFill>
              </a:rPr>
              <a:t>Electronic Area</a:t>
            </a:r>
          </a:p>
          <a:p>
            <a:r>
              <a:rPr lang="es-ES" sz="2000" b="1" dirty="0" smtClean="0">
                <a:solidFill>
                  <a:srgbClr val="800000"/>
                </a:solidFill>
              </a:rPr>
              <a:t>		Todos </a:t>
            </a:r>
            <a:r>
              <a:rPr lang="es-ES" sz="2000" b="1" dirty="0">
                <a:solidFill>
                  <a:srgbClr val="800000"/>
                </a:solidFill>
              </a:rPr>
              <a:t>los AFG electrónicos permanentes colocados </a:t>
            </a:r>
            <a:endParaRPr lang="es-ES" sz="2000" b="1" dirty="0" smtClean="0">
              <a:solidFill>
                <a:srgbClr val="800000"/>
              </a:solidFill>
            </a:endParaRPr>
          </a:p>
          <a:p>
            <a:r>
              <a:rPr lang="es-ES" sz="2000" b="1" dirty="0">
                <a:solidFill>
                  <a:srgbClr val="800000"/>
                </a:solidFill>
              </a:rPr>
              <a:t>	</a:t>
            </a:r>
            <a:r>
              <a:rPr lang="es-ES" sz="2000" b="1" dirty="0" smtClean="0">
                <a:solidFill>
                  <a:srgbClr val="800000"/>
                </a:solidFill>
              </a:rPr>
              <a:t>	en </a:t>
            </a:r>
            <a:r>
              <a:rPr lang="es-ES" sz="2000" b="1" dirty="0">
                <a:solidFill>
                  <a:srgbClr val="800000"/>
                </a:solidFill>
              </a:rPr>
              <a:t>el </a:t>
            </a:r>
            <a:r>
              <a:rPr lang="es-ES" sz="2000" b="1" dirty="0" smtClean="0">
                <a:solidFill>
                  <a:srgbClr val="800000"/>
                </a:solidFill>
              </a:rPr>
              <a:t>área </a:t>
            </a:r>
            <a:r>
              <a:rPr lang="es-ES" sz="2000" b="1" dirty="0">
                <a:solidFill>
                  <a:srgbClr val="800000"/>
                </a:solidFill>
              </a:rPr>
              <a:t>electrónica</a:t>
            </a:r>
          </a:p>
          <a:p>
            <a:pPr marL="342900" indent="-342900">
              <a:buAutoNum type="arabicPeriod"/>
            </a:pPr>
            <a:endParaRPr lang="en-US" sz="2000" b="1" dirty="0">
              <a:solidFill>
                <a:schemeClr val="accent1">
                  <a:lumMod val="50000"/>
                </a:schemeClr>
              </a:solidFill>
            </a:endParaRPr>
          </a:p>
          <a:p>
            <a:r>
              <a:rPr lang="en-US" sz="2000" b="1" dirty="0" smtClean="0">
                <a:solidFill>
                  <a:schemeClr val="accent1">
                    <a:lumMod val="50000"/>
                  </a:schemeClr>
                </a:solidFill>
              </a:rPr>
              <a:t> 		2.</a:t>
            </a:r>
            <a:r>
              <a:rPr lang="en-US" sz="2000" b="1" dirty="0">
                <a:solidFill>
                  <a:schemeClr val="accent1">
                    <a:lumMod val="50000"/>
                  </a:schemeClr>
                </a:solidFill>
              </a:rPr>
              <a:t> </a:t>
            </a:r>
            <a:r>
              <a:rPr lang="en-US" sz="2000" b="1" dirty="0" smtClean="0">
                <a:solidFill>
                  <a:schemeClr val="accent1">
                    <a:lumMod val="50000"/>
                  </a:schemeClr>
                </a:solidFill>
              </a:rPr>
              <a:t>At virtual Assembly, GRs elect officers and Delegate</a:t>
            </a:r>
          </a:p>
          <a:p>
            <a:r>
              <a:rPr lang="es-ES" sz="2000" b="1" dirty="0" smtClean="0">
                <a:solidFill>
                  <a:srgbClr val="800000"/>
                </a:solidFill>
              </a:rPr>
              <a:t>		En </a:t>
            </a:r>
            <a:r>
              <a:rPr lang="es-ES" sz="2000" b="1" dirty="0">
                <a:solidFill>
                  <a:srgbClr val="800000"/>
                </a:solidFill>
              </a:rPr>
              <a:t>la asamblea virtual, los RR.GG. votarán por </a:t>
            </a:r>
            <a:endParaRPr lang="es-ES" sz="2000" b="1" dirty="0" smtClean="0">
              <a:solidFill>
                <a:srgbClr val="800000"/>
              </a:solidFill>
            </a:endParaRPr>
          </a:p>
          <a:p>
            <a:r>
              <a:rPr lang="es-ES" sz="2000" b="1" dirty="0">
                <a:solidFill>
                  <a:srgbClr val="800000"/>
                </a:solidFill>
              </a:rPr>
              <a:t>	</a:t>
            </a:r>
            <a:r>
              <a:rPr lang="es-ES" sz="2000" b="1" dirty="0" smtClean="0">
                <a:solidFill>
                  <a:srgbClr val="800000"/>
                </a:solidFill>
              </a:rPr>
              <a:t>	los </a:t>
            </a:r>
            <a:r>
              <a:rPr lang="es-ES" sz="2000" b="1" dirty="0">
                <a:solidFill>
                  <a:srgbClr val="800000"/>
                </a:solidFill>
              </a:rPr>
              <a:t>oficiales </a:t>
            </a:r>
            <a:r>
              <a:rPr lang="es-ES" sz="2000" b="1" dirty="0" smtClean="0">
                <a:solidFill>
                  <a:srgbClr val="800000"/>
                </a:solidFill>
              </a:rPr>
              <a:t>y </a:t>
            </a:r>
            <a:r>
              <a:rPr lang="es-ES" sz="2000" b="1" dirty="0">
                <a:solidFill>
                  <a:srgbClr val="800000"/>
                </a:solidFill>
              </a:rPr>
              <a:t>elegirán Delegados. </a:t>
            </a:r>
          </a:p>
          <a:p>
            <a:pPr marL="342900" indent="-342900">
              <a:buAutoNum type="arabicPeriod"/>
            </a:pPr>
            <a:endParaRPr lang="en-US" sz="2000" b="1" dirty="0" smtClean="0">
              <a:solidFill>
                <a:schemeClr val="accent1">
                  <a:lumMod val="50000"/>
                </a:schemeClr>
              </a:solidFill>
            </a:endParaRPr>
          </a:p>
          <a:p>
            <a:r>
              <a:rPr lang="en-US" sz="2000" b="1" dirty="0" smtClean="0">
                <a:solidFill>
                  <a:schemeClr val="accent1">
                    <a:lumMod val="50000"/>
                  </a:schemeClr>
                </a:solidFill>
              </a:rPr>
              <a:t>  		3. 2022 World Service Conference: Electronic Area requests</a:t>
            </a:r>
          </a:p>
          <a:p>
            <a:r>
              <a:rPr lang="en-US" sz="2000" b="1" dirty="0" smtClean="0">
                <a:solidFill>
                  <a:schemeClr val="accent1">
                    <a:lumMod val="50000"/>
                  </a:schemeClr>
                </a:solidFill>
              </a:rPr>
              <a:t>		recognition and new Delegate is seated with voice &amp; vote</a:t>
            </a:r>
            <a:endParaRPr lang="en-US" sz="2000" dirty="0"/>
          </a:p>
          <a:p>
            <a:r>
              <a:rPr lang="es-ES" sz="2000" b="1" dirty="0" smtClean="0">
                <a:solidFill>
                  <a:srgbClr val="800000"/>
                </a:solidFill>
              </a:rPr>
              <a:t>		Conferencia </a:t>
            </a:r>
            <a:r>
              <a:rPr lang="es-ES" sz="2000" b="1" dirty="0">
                <a:solidFill>
                  <a:srgbClr val="800000"/>
                </a:solidFill>
              </a:rPr>
              <a:t>de Servicio Mundial 2022: El Área Electrónica </a:t>
            </a:r>
            <a:r>
              <a:rPr lang="es-ES" sz="2000" b="1" dirty="0" smtClean="0">
                <a:solidFill>
                  <a:srgbClr val="800000"/>
                </a:solidFill>
              </a:rPr>
              <a:t>solicita 		reconocimiento </a:t>
            </a:r>
            <a:r>
              <a:rPr lang="es-ES" sz="2000" b="1" dirty="0">
                <a:solidFill>
                  <a:srgbClr val="800000"/>
                </a:solidFill>
              </a:rPr>
              <a:t>y el nuevo Delegado puede tomar </a:t>
            </a:r>
            <a:r>
              <a:rPr lang="es-ES" sz="2000" b="1" dirty="0" smtClean="0">
                <a:solidFill>
                  <a:srgbClr val="800000"/>
                </a:solidFill>
              </a:rPr>
              <a:t>asiento </a:t>
            </a:r>
            <a:r>
              <a:rPr lang="es-ES" sz="2000" b="1" dirty="0">
                <a:solidFill>
                  <a:srgbClr val="800000"/>
                </a:solidFill>
              </a:rPr>
              <a:t>con voz y </a:t>
            </a:r>
            <a:r>
              <a:rPr lang="es-ES" sz="2000" b="1" dirty="0" smtClean="0">
                <a:solidFill>
                  <a:srgbClr val="800000"/>
                </a:solidFill>
              </a:rPr>
              <a:t>		voto</a:t>
            </a:r>
            <a:endParaRPr lang="en-US" sz="2000" b="1" dirty="0">
              <a:solidFill>
                <a:srgbClr val="800000"/>
              </a:solidFill>
            </a:endParaRPr>
          </a:p>
          <a:p>
            <a:pPr marL="342900" indent="-342900">
              <a:buAutoNum type="arabicPeriod"/>
            </a:pPr>
            <a:endParaRPr lang="en-US" dirty="0"/>
          </a:p>
        </p:txBody>
      </p:sp>
      <p:pic>
        <p:nvPicPr>
          <p:cNvPr id="7" name="Picture 6" descr="rbm2_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53" y="1127300"/>
            <a:ext cx="2783295" cy="3645386"/>
          </a:xfrm>
          <a:prstGeom prst="rect">
            <a:avLst/>
          </a:prstGeom>
        </p:spPr>
      </p:pic>
      <p:sp>
        <p:nvSpPr>
          <p:cNvPr id="14" name="Rectangle 13"/>
          <p:cNvSpPr/>
          <p:nvPr/>
        </p:nvSpPr>
        <p:spPr>
          <a:xfrm rot="21303999">
            <a:off x="1177806" y="1731532"/>
            <a:ext cx="1773513" cy="1015663"/>
          </a:xfrm>
          <a:prstGeom prst="rect">
            <a:avLst/>
          </a:prstGeom>
        </p:spPr>
        <p:txBody>
          <a:bodyPr wrap="square">
            <a:spAutoFit/>
          </a:bodyPr>
          <a:lstStyle/>
          <a:p>
            <a:r>
              <a:rPr lang="es-ES" sz="1400" b="1" u="sng" dirty="0" err="1">
                <a:solidFill>
                  <a:schemeClr val="accent1">
                    <a:lumMod val="20000"/>
                    <a:lumOff val="80000"/>
                  </a:schemeClr>
                </a:solidFill>
                <a:latin typeface="Chalkboard"/>
                <a:cs typeface="Chalkboard"/>
              </a:rPr>
              <a:t>First</a:t>
            </a:r>
            <a:r>
              <a:rPr lang="es-ES" sz="1400" b="1" u="sng" dirty="0">
                <a:solidFill>
                  <a:schemeClr val="accent1">
                    <a:lumMod val="20000"/>
                    <a:lumOff val="80000"/>
                  </a:schemeClr>
                </a:solidFill>
                <a:latin typeface="Chalkboard"/>
                <a:cs typeface="Chalkboard"/>
              </a:rPr>
              <a:t> </a:t>
            </a:r>
            <a:r>
              <a:rPr lang="es-ES" sz="1400" b="1" u="sng" dirty="0" err="1">
                <a:solidFill>
                  <a:schemeClr val="accent1">
                    <a:lumMod val="20000"/>
                    <a:lumOff val="80000"/>
                  </a:schemeClr>
                </a:solidFill>
                <a:latin typeface="Chalkboard"/>
                <a:cs typeface="Chalkboard"/>
              </a:rPr>
              <a:t>Things</a:t>
            </a:r>
            <a:r>
              <a:rPr lang="es-ES" sz="1400" b="1" u="sng" dirty="0">
                <a:solidFill>
                  <a:schemeClr val="accent1">
                    <a:lumMod val="20000"/>
                    <a:lumOff val="80000"/>
                  </a:schemeClr>
                </a:solidFill>
                <a:latin typeface="Chalkboard"/>
                <a:cs typeface="Chalkboard"/>
              </a:rPr>
              <a:t> </a:t>
            </a:r>
            <a:r>
              <a:rPr lang="es-ES" sz="1400" b="1" u="sng" dirty="0" err="1" smtClean="0">
                <a:solidFill>
                  <a:schemeClr val="accent1">
                    <a:lumMod val="20000"/>
                    <a:lumOff val="80000"/>
                  </a:schemeClr>
                </a:solidFill>
                <a:latin typeface="Chalkboard"/>
                <a:cs typeface="Chalkboard"/>
              </a:rPr>
              <a:t>First</a:t>
            </a:r>
            <a:endParaRPr lang="es-ES" sz="1400" b="1" u="sng" dirty="0" smtClean="0">
              <a:solidFill>
                <a:schemeClr val="accent1">
                  <a:lumMod val="20000"/>
                  <a:lumOff val="80000"/>
                </a:schemeClr>
              </a:solidFill>
              <a:latin typeface="Chalkboard"/>
              <a:cs typeface="Chalkboard"/>
            </a:endParaRPr>
          </a:p>
          <a:p>
            <a:r>
              <a:rPr lang="es-ES" sz="1600" b="1" dirty="0">
                <a:solidFill>
                  <a:schemeClr val="accent2">
                    <a:lumMod val="20000"/>
                    <a:lumOff val="80000"/>
                  </a:schemeClr>
                </a:solidFill>
                <a:latin typeface="Chalkboard"/>
                <a:cs typeface="Chalkboard"/>
              </a:rPr>
              <a:t>Lo primero </a:t>
            </a:r>
            <a:r>
              <a:rPr lang="es-ES" sz="1600" b="1" dirty="0" smtClean="0">
                <a:solidFill>
                  <a:schemeClr val="accent2">
                    <a:lumMod val="20000"/>
                    <a:lumOff val="80000"/>
                  </a:schemeClr>
                </a:solidFill>
                <a:latin typeface="Chalkboard"/>
                <a:cs typeface="Chalkboard"/>
              </a:rPr>
              <a:t>es</a:t>
            </a:r>
          </a:p>
          <a:p>
            <a:r>
              <a:rPr lang="es-ES" sz="1600" b="1" dirty="0" smtClean="0">
                <a:solidFill>
                  <a:schemeClr val="accent2">
                    <a:lumMod val="20000"/>
                    <a:lumOff val="80000"/>
                  </a:schemeClr>
                </a:solidFill>
                <a:latin typeface="Chalkboard"/>
                <a:cs typeface="Chalkboard"/>
              </a:rPr>
              <a:t> </a:t>
            </a:r>
            <a:r>
              <a:rPr lang="es-ES" sz="1600" b="1" dirty="0">
                <a:solidFill>
                  <a:schemeClr val="accent2">
                    <a:lumMod val="20000"/>
                    <a:lumOff val="80000"/>
                  </a:schemeClr>
                </a:solidFill>
                <a:latin typeface="Chalkboard"/>
                <a:cs typeface="Chalkboard"/>
              </a:rPr>
              <a:t>lo primero</a:t>
            </a:r>
            <a:endParaRPr lang="en-US" sz="1600" b="1" dirty="0">
              <a:solidFill>
                <a:schemeClr val="accent2">
                  <a:lumMod val="20000"/>
                  <a:lumOff val="80000"/>
                </a:schemeClr>
              </a:solidFill>
              <a:latin typeface="Chalkboard"/>
              <a:cs typeface="Chalkboard"/>
            </a:endParaRPr>
          </a:p>
          <a:p>
            <a:endParaRPr lang="en-US" sz="1400" b="1" dirty="0">
              <a:latin typeface="Chalkduster"/>
              <a:cs typeface="Chalkduster"/>
            </a:endParaRPr>
          </a:p>
        </p:txBody>
      </p:sp>
    </p:spTree>
    <p:extLst>
      <p:ext uri="{BB962C8B-B14F-4D97-AF65-F5344CB8AC3E}">
        <p14:creationId xmlns:p14="http://schemas.microsoft.com/office/powerpoint/2010/main" val="338824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39524"/>
          </a:xfrm>
        </p:spPr>
        <p:txBody>
          <a:bodyPr>
            <a:noAutofit/>
          </a:bodyPr>
          <a:lstStyle/>
          <a:p>
            <a:r>
              <a:rPr lang="en-US" sz="3200" b="1" dirty="0" smtClean="0">
                <a:solidFill>
                  <a:schemeClr val="accent1">
                    <a:lumMod val="75000"/>
                  </a:schemeClr>
                </a:solidFill>
                <a:latin typeface="Arial"/>
                <a:cs typeface="Arial"/>
              </a:rPr>
              <a:t>Implications for New York South</a:t>
            </a:r>
            <a:br>
              <a:rPr lang="en-US" sz="3200" b="1" dirty="0" smtClean="0">
                <a:solidFill>
                  <a:schemeClr val="accent1">
                    <a:lumMod val="75000"/>
                  </a:schemeClr>
                </a:solidFill>
                <a:latin typeface="Arial"/>
                <a:cs typeface="Arial"/>
              </a:rPr>
            </a:br>
            <a:r>
              <a:rPr lang="es-ES" sz="3200" b="1" dirty="0">
                <a:solidFill>
                  <a:srgbClr val="800000"/>
                </a:solidFill>
                <a:latin typeface="Arial"/>
                <a:cs typeface="Arial"/>
              </a:rPr>
              <a:t>Implicaciones para </a:t>
            </a:r>
            <a:r>
              <a:rPr lang="es-ES" sz="3200" b="1" dirty="0" smtClean="0">
                <a:solidFill>
                  <a:srgbClr val="800000"/>
                </a:solidFill>
                <a:latin typeface="Arial"/>
                <a:cs typeface="Arial"/>
              </a:rPr>
              <a:t>el Sur </a:t>
            </a:r>
            <a:r>
              <a:rPr lang="es-ES" sz="3200" b="1" dirty="0">
                <a:solidFill>
                  <a:srgbClr val="800000"/>
                </a:solidFill>
                <a:latin typeface="Arial"/>
                <a:cs typeface="Arial"/>
              </a:rPr>
              <a:t>de Nueva York</a:t>
            </a:r>
            <a:r>
              <a:rPr lang="en-US" sz="3200" b="1" dirty="0">
                <a:latin typeface="Arial"/>
                <a:cs typeface="Arial"/>
              </a:rPr>
              <a:t> </a:t>
            </a:r>
            <a:r>
              <a:rPr lang="en-US" sz="3200" b="1" dirty="0" smtClean="0">
                <a:latin typeface="Arial"/>
                <a:cs typeface="Arial"/>
              </a:rPr>
              <a:t/>
            </a:r>
            <a:br>
              <a:rPr lang="en-US" sz="3200" b="1" dirty="0" smtClean="0">
                <a:latin typeface="Arial"/>
                <a:cs typeface="Arial"/>
              </a:rPr>
            </a:br>
            <a:endParaRPr lang="en-US" sz="3200" b="1" dirty="0">
              <a:latin typeface="Arial"/>
              <a:cs typeface="Arial"/>
            </a:endParaRPr>
          </a:p>
        </p:txBody>
      </p:sp>
      <p:sp>
        <p:nvSpPr>
          <p:cNvPr id="5" name="TextBox 4"/>
          <p:cNvSpPr txBox="1"/>
          <p:nvPr/>
        </p:nvSpPr>
        <p:spPr>
          <a:xfrm>
            <a:off x="216352" y="5469473"/>
            <a:ext cx="4138200" cy="1200329"/>
          </a:xfrm>
          <a:prstGeom prst="rect">
            <a:avLst/>
          </a:prstGeom>
          <a:noFill/>
        </p:spPr>
        <p:txBody>
          <a:bodyPr wrap="square" rtlCol="0">
            <a:spAutoFit/>
          </a:bodyPr>
          <a:lstStyle/>
          <a:p>
            <a:r>
              <a:rPr lang="en-US" b="1" dirty="0" smtClean="0">
                <a:solidFill>
                  <a:schemeClr val="accent1">
                    <a:lumMod val="50000"/>
                  </a:schemeClr>
                </a:solidFill>
              </a:rPr>
              <a:t>New York South Area has a year to decide whether to </a:t>
            </a:r>
            <a:r>
              <a:rPr lang="en-US" b="1" dirty="0">
                <a:solidFill>
                  <a:schemeClr val="accent1">
                    <a:lumMod val="50000"/>
                  </a:schemeClr>
                </a:solidFill>
              </a:rPr>
              <a:t>accept electronic meetings </a:t>
            </a:r>
            <a:r>
              <a:rPr lang="en-US" b="1" dirty="0" smtClean="0">
                <a:solidFill>
                  <a:schemeClr val="accent1">
                    <a:lumMod val="50000"/>
                  </a:schemeClr>
                </a:solidFill>
              </a:rPr>
              <a:t>into our Area should a meeting request </a:t>
            </a:r>
            <a:r>
              <a:rPr lang="en-US" b="1" dirty="0">
                <a:solidFill>
                  <a:schemeClr val="accent1">
                    <a:lumMod val="50000"/>
                  </a:schemeClr>
                </a:solidFill>
              </a:rPr>
              <a:t>it</a:t>
            </a:r>
            <a:r>
              <a:rPr lang="en-US" dirty="0">
                <a:solidFill>
                  <a:schemeClr val="accent1">
                    <a:lumMod val="50000"/>
                  </a:schemeClr>
                </a:solidFill>
              </a:rPr>
              <a:t>. </a:t>
            </a:r>
          </a:p>
        </p:txBody>
      </p:sp>
      <p:pic>
        <p:nvPicPr>
          <p:cNvPr id="6" name="Picture 5" descr="j01784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76" y="1551249"/>
            <a:ext cx="8120124" cy="3659298"/>
          </a:xfrm>
          <a:prstGeom prst="rect">
            <a:avLst/>
          </a:prstGeom>
        </p:spPr>
      </p:pic>
      <p:sp>
        <p:nvSpPr>
          <p:cNvPr id="8" name="Rectangle 7"/>
          <p:cNvSpPr/>
          <p:nvPr/>
        </p:nvSpPr>
        <p:spPr>
          <a:xfrm>
            <a:off x="4354552" y="5469473"/>
            <a:ext cx="4572000" cy="1200329"/>
          </a:xfrm>
          <a:prstGeom prst="rect">
            <a:avLst/>
          </a:prstGeom>
        </p:spPr>
        <p:txBody>
          <a:bodyPr>
            <a:spAutoFit/>
          </a:bodyPr>
          <a:lstStyle/>
          <a:p>
            <a:r>
              <a:rPr lang="es-ES" b="1" dirty="0">
                <a:solidFill>
                  <a:srgbClr val="800000"/>
                </a:solidFill>
              </a:rPr>
              <a:t>El Área Sur de Nueva York tiene un año para decidir si acepta reuniones electrónicas en nuestra Área en caso de que una reunión lo solicite.</a:t>
            </a:r>
            <a:endParaRPr lang="en-US" b="1" dirty="0">
              <a:solidFill>
                <a:srgbClr val="800000"/>
              </a:solidFill>
            </a:endParaRPr>
          </a:p>
        </p:txBody>
      </p:sp>
    </p:spTree>
    <p:extLst>
      <p:ext uri="{BB962C8B-B14F-4D97-AF65-F5344CB8AC3E}">
        <p14:creationId xmlns:p14="http://schemas.microsoft.com/office/powerpoint/2010/main" val="143343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32" y="274638"/>
            <a:ext cx="8950768" cy="1143000"/>
          </a:xfrm>
        </p:spPr>
        <p:txBody>
          <a:bodyPr>
            <a:normAutofit/>
          </a:bodyPr>
          <a:lstStyle/>
          <a:p>
            <a:r>
              <a:rPr lang="en-US" sz="3200" b="1" dirty="0" smtClean="0">
                <a:solidFill>
                  <a:schemeClr val="accent4">
                    <a:lumMod val="75000"/>
                  </a:schemeClr>
                </a:solidFill>
              </a:rPr>
              <a:t>Tradition Two &amp; Warranty Three in Action</a:t>
            </a:r>
            <a:br>
              <a:rPr lang="en-US" sz="3200" b="1" dirty="0" smtClean="0">
                <a:solidFill>
                  <a:schemeClr val="accent4">
                    <a:lumMod val="75000"/>
                  </a:schemeClr>
                </a:solidFill>
              </a:rPr>
            </a:br>
            <a:r>
              <a:rPr lang="es-ES" sz="3200" dirty="0">
                <a:solidFill>
                  <a:srgbClr val="C0504D"/>
                </a:solidFill>
              </a:rPr>
              <a:t>Tradición </a:t>
            </a:r>
            <a:r>
              <a:rPr lang="es-ES" sz="3200" dirty="0" smtClean="0">
                <a:solidFill>
                  <a:srgbClr val="C0504D"/>
                </a:solidFill>
              </a:rPr>
              <a:t>Dos </a:t>
            </a:r>
            <a:r>
              <a:rPr lang="es-ES" sz="3200" dirty="0">
                <a:solidFill>
                  <a:srgbClr val="C0504D"/>
                </a:solidFill>
              </a:rPr>
              <a:t>y </a:t>
            </a:r>
            <a:r>
              <a:rPr lang="es-ES" sz="3200" dirty="0" smtClean="0">
                <a:solidFill>
                  <a:srgbClr val="C0504D"/>
                </a:solidFill>
              </a:rPr>
              <a:t>Garantía </a:t>
            </a:r>
            <a:r>
              <a:rPr lang="es-ES" sz="3200" dirty="0">
                <a:solidFill>
                  <a:srgbClr val="C0504D"/>
                </a:solidFill>
              </a:rPr>
              <a:t>T</a:t>
            </a:r>
            <a:r>
              <a:rPr lang="es-ES" sz="3200" dirty="0" smtClean="0">
                <a:solidFill>
                  <a:srgbClr val="C0504D"/>
                </a:solidFill>
              </a:rPr>
              <a:t>res </a:t>
            </a:r>
            <a:r>
              <a:rPr lang="es-ES" sz="3200" dirty="0">
                <a:solidFill>
                  <a:srgbClr val="C0504D"/>
                </a:solidFill>
              </a:rPr>
              <a:t>en </a:t>
            </a:r>
            <a:r>
              <a:rPr lang="es-ES" sz="3200" dirty="0" smtClean="0">
                <a:solidFill>
                  <a:srgbClr val="C0504D"/>
                </a:solidFill>
              </a:rPr>
              <a:t>Acción</a:t>
            </a:r>
            <a:r>
              <a:rPr lang="en-US" sz="3200" dirty="0" smtClean="0">
                <a:solidFill>
                  <a:srgbClr val="C0504D"/>
                </a:solidFill>
              </a:rPr>
              <a:t> </a:t>
            </a:r>
            <a:endParaRPr lang="en-US" sz="3200" dirty="0">
              <a:solidFill>
                <a:srgbClr val="C0504D"/>
              </a:solidFill>
            </a:endParaRPr>
          </a:p>
        </p:txBody>
      </p:sp>
      <p:sp>
        <p:nvSpPr>
          <p:cNvPr id="3" name="TextBox 2"/>
          <p:cNvSpPr txBox="1"/>
          <p:nvPr/>
        </p:nvSpPr>
        <p:spPr>
          <a:xfrm>
            <a:off x="662510" y="1427091"/>
            <a:ext cx="3975052" cy="5078314"/>
          </a:xfrm>
          <a:prstGeom prst="rect">
            <a:avLst/>
          </a:prstGeom>
          <a:noFill/>
        </p:spPr>
        <p:txBody>
          <a:bodyPr wrap="square" rtlCol="0">
            <a:spAutoFit/>
          </a:bodyPr>
          <a:lstStyle/>
          <a:p>
            <a:r>
              <a:rPr lang="en-US" b="1" dirty="0" smtClean="0">
                <a:solidFill>
                  <a:schemeClr val="accent4">
                    <a:lumMod val="50000"/>
                  </a:schemeClr>
                </a:solidFill>
              </a:rPr>
              <a:t>KBDM (Knowledge-Based Decision-Making) Process</a:t>
            </a:r>
            <a:r>
              <a:rPr lang="en-US" b="1" dirty="0" smtClean="0">
                <a:solidFill>
                  <a:schemeClr val="accent4">
                    <a:lumMod val="75000"/>
                  </a:schemeClr>
                </a:solidFill>
              </a:rPr>
              <a:t>	</a:t>
            </a:r>
            <a:r>
              <a:rPr lang="en-US" b="1" dirty="0" smtClean="0"/>
              <a:t>	</a:t>
            </a:r>
          </a:p>
          <a:p>
            <a:r>
              <a:rPr lang="es-ES" dirty="0" smtClean="0"/>
              <a:t>	</a:t>
            </a:r>
            <a:r>
              <a:rPr lang="es-ES" dirty="0" smtClean="0">
                <a:solidFill>
                  <a:schemeClr val="accent2">
                    <a:lumMod val="75000"/>
                  </a:schemeClr>
                </a:solidFill>
              </a:rPr>
              <a:t>Toma </a:t>
            </a:r>
            <a:r>
              <a:rPr lang="es-ES" dirty="0">
                <a:solidFill>
                  <a:schemeClr val="accent2">
                    <a:lumMod val="75000"/>
                  </a:schemeClr>
                </a:solidFill>
              </a:rPr>
              <a:t>de decisiones </a:t>
            </a:r>
            <a:r>
              <a:rPr lang="es-ES" dirty="0" smtClean="0">
                <a:solidFill>
                  <a:schemeClr val="accent2">
                    <a:lumMod val="75000"/>
                  </a:schemeClr>
                </a:solidFill>
              </a:rPr>
              <a:t>basada</a:t>
            </a:r>
          </a:p>
          <a:p>
            <a:r>
              <a:rPr lang="es-ES" dirty="0" smtClean="0">
                <a:solidFill>
                  <a:schemeClr val="accent2">
                    <a:lumMod val="75000"/>
                  </a:schemeClr>
                </a:solidFill>
              </a:rPr>
              <a:t>	 </a:t>
            </a:r>
            <a:r>
              <a:rPr lang="es-ES" dirty="0">
                <a:solidFill>
                  <a:schemeClr val="accent2">
                    <a:lumMod val="75000"/>
                  </a:schemeClr>
                </a:solidFill>
              </a:rPr>
              <a:t>en el conocimiento</a:t>
            </a:r>
            <a:r>
              <a:rPr lang="en-US" dirty="0">
                <a:solidFill>
                  <a:schemeClr val="accent2">
                    <a:lumMod val="75000"/>
                  </a:schemeClr>
                </a:solidFill>
              </a:rPr>
              <a:t> </a:t>
            </a:r>
          </a:p>
          <a:p>
            <a:pPr marL="342900" indent="-342900">
              <a:buFont typeface="+mj-lt"/>
              <a:buAutoNum type="arabicParenR"/>
            </a:pPr>
            <a:r>
              <a:rPr lang="en-US" b="1" dirty="0" smtClean="0">
                <a:solidFill>
                  <a:srgbClr val="403152"/>
                </a:solidFill>
              </a:rPr>
              <a:t>Framing document</a:t>
            </a:r>
          </a:p>
          <a:p>
            <a:r>
              <a:rPr lang="es-ES" dirty="0" smtClean="0"/>
              <a:t>	</a:t>
            </a:r>
            <a:r>
              <a:rPr lang="es-ES" dirty="0" smtClean="0">
                <a:solidFill>
                  <a:srgbClr val="953735"/>
                </a:solidFill>
              </a:rPr>
              <a:t>   Documento </a:t>
            </a:r>
            <a:r>
              <a:rPr lang="es-ES" dirty="0">
                <a:solidFill>
                  <a:srgbClr val="953735"/>
                </a:solidFill>
              </a:rPr>
              <a:t>enmarcado </a:t>
            </a:r>
            <a:endParaRPr lang="en-US" dirty="0" smtClean="0">
              <a:solidFill>
                <a:srgbClr val="953735"/>
              </a:solidFill>
            </a:endParaRPr>
          </a:p>
          <a:p>
            <a:r>
              <a:rPr lang="en-US" dirty="0" smtClean="0"/>
              <a:t>2)    </a:t>
            </a:r>
            <a:r>
              <a:rPr lang="en-US" b="1" dirty="0" smtClean="0">
                <a:solidFill>
                  <a:srgbClr val="403152"/>
                </a:solidFill>
              </a:rPr>
              <a:t>Discussion</a:t>
            </a:r>
          </a:p>
          <a:p>
            <a:r>
              <a:rPr lang="en-US" dirty="0"/>
              <a:t>	</a:t>
            </a:r>
            <a:r>
              <a:rPr lang="en-US" dirty="0" smtClean="0"/>
              <a:t>   </a:t>
            </a:r>
            <a:r>
              <a:rPr lang="es-ES" dirty="0" smtClean="0">
                <a:solidFill>
                  <a:srgbClr val="953735"/>
                </a:solidFill>
              </a:rPr>
              <a:t>Discusión</a:t>
            </a:r>
            <a:r>
              <a:rPr lang="en-US" dirty="0" smtClean="0">
                <a:solidFill>
                  <a:srgbClr val="953735"/>
                </a:solidFill>
              </a:rPr>
              <a:t> </a:t>
            </a:r>
          </a:p>
          <a:p>
            <a:r>
              <a:rPr lang="en-US" dirty="0" smtClean="0"/>
              <a:t>3)    </a:t>
            </a:r>
            <a:r>
              <a:rPr lang="en-US" b="1" dirty="0" smtClean="0">
                <a:solidFill>
                  <a:srgbClr val="403152"/>
                </a:solidFill>
              </a:rPr>
              <a:t>Consensus to create motion</a:t>
            </a:r>
          </a:p>
          <a:p>
            <a:r>
              <a:rPr lang="en-US" dirty="0"/>
              <a:t>	</a:t>
            </a:r>
            <a:r>
              <a:rPr lang="en-US" dirty="0" smtClean="0"/>
              <a:t>  </a:t>
            </a:r>
            <a:r>
              <a:rPr lang="en-US" dirty="0" smtClean="0">
                <a:solidFill>
                  <a:srgbClr val="953735"/>
                </a:solidFill>
              </a:rPr>
              <a:t> </a:t>
            </a:r>
            <a:r>
              <a:rPr lang="es-ES" dirty="0" smtClean="0">
                <a:solidFill>
                  <a:srgbClr val="953735"/>
                </a:solidFill>
              </a:rPr>
              <a:t>Consenso </a:t>
            </a:r>
            <a:r>
              <a:rPr lang="es-ES" dirty="0">
                <a:solidFill>
                  <a:srgbClr val="953735"/>
                </a:solidFill>
              </a:rPr>
              <a:t>para crear movimiento</a:t>
            </a:r>
            <a:r>
              <a:rPr lang="es-ES" dirty="0"/>
              <a:t> </a:t>
            </a:r>
            <a:endParaRPr lang="en-US" dirty="0" smtClean="0"/>
          </a:p>
          <a:p>
            <a:r>
              <a:rPr lang="en-US" dirty="0" smtClean="0"/>
              <a:t>4)   </a:t>
            </a:r>
            <a:r>
              <a:rPr lang="en-US" b="1" dirty="0" smtClean="0">
                <a:solidFill>
                  <a:srgbClr val="403152"/>
                </a:solidFill>
              </a:rPr>
              <a:t>Discussion of motion</a:t>
            </a:r>
          </a:p>
          <a:p>
            <a:r>
              <a:rPr lang="en-US" dirty="0" smtClean="0"/>
              <a:t>	</a:t>
            </a:r>
            <a:r>
              <a:rPr lang="en-US" dirty="0" smtClean="0">
                <a:solidFill>
                  <a:srgbClr val="953735"/>
                </a:solidFill>
              </a:rPr>
              <a:t>   </a:t>
            </a:r>
            <a:r>
              <a:rPr lang="es-ES" dirty="0" smtClean="0">
                <a:solidFill>
                  <a:srgbClr val="953735"/>
                </a:solidFill>
              </a:rPr>
              <a:t>Discusión </a:t>
            </a:r>
            <a:r>
              <a:rPr lang="es-ES" dirty="0">
                <a:solidFill>
                  <a:srgbClr val="953735"/>
                </a:solidFill>
              </a:rPr>
              <a:t>de movimiento</a:t>
            </a:r>
            <a:r>
              <a:rPr lang="en-US" dirty="0">
                <a:solidFill>
                  <a:srgbClr val="953735"/>
                </a:solidFill>
              </a:rPr>
              <a:t> </a:t>
            </a:r>
            <a:endParaRPr lang="en-US" dirty="0" smtClean="0">
              <a:solidFill>
                <a:srgbClr val="953735"/>
              </a:solidFill>
            </a:endParaRPr>
          </a:p>
          <a:p>
            <a:r>
              <a:rPr lang="en-US" dirty="0" smtClean="0"/>
              <a:t>5)  </a:t>
            </a:r>
            <a:r>
              <a:rPr lang="en-US" dirty="0" smtClean="0">
                <a:solidFill>
                  <a:srgbClr val="403152"/>
                </a:solidFill>
              </a:rPr>
              <a:t> </a:t>
            </a:r>
            <a:r>
              <a:rPr lang="en-US" b="1" dirty="0" smtClean="0">
                <a:solidFill>
                  <a:srgbClr val="403152"/>
                </a:solidFill>
              </a:rPr>
              <a:t>Vote</a:t>
            </a:r>
            <a:r>
              <a:rPr lang="en-US" dirty="0" smtClean="0">
                <a:solidFill>
                  <a:srgbClr val="403152"/>
                </a:solidFill>
              </a:rPr>
              <a:t> </a:t>
            </a:r>
          </a:p>
          <a:p>
            <a:r>
              <a:rPr lang="en-US" dirty="0"/>
              <a:t>	</a:t>
            </a:r>
            <a:r>
              <a:rPr lang="en-US" dirty="0" smtClean="0"/>
              <a:t>   </a:t>
            </a:r>
            <a:r>
              <a:rPr lang="es-ES" dirty="0" smtClean="0">
                <a:solidFill>
                  <a:srgbClr val="953735"/>
                </a:solidFill>
              </a:rPr>
              <a:t>Votar</a:t>
            </a:r>
            <a:r>
              <a:rPr lang="en-US" dirty="0" smtClean="0">
                <a:solidFill>
                  <a:srgbClr val="953735"/>
                </a:solidFill>
              </a:rPr>
              <a:t> </a:t>
            </a:r>
          </a:p>
          <a:p>
            <a:r>
              <a:rPr lang="en-US" dirty="0" smtClean="0"/>
              <a:t>6)   </a:t>
            </a:r>
            <a:r>
              <a:rPr lang="en-US" b="1" dirty="0" smtClean="0">
                <a:solidFill>
                  <a:srgbClr val="403152"/>
                </a:solidFill>
              </a:rPr>
              <a:t>Minority Opinion Entertained</a:t>
            </a:r>
          </a:p>
          <a:p>
            <a:r>
              <a:rPr lang="en-US" dirty="0"/>
              <a:t>	</a:t>
            </a:r>
            <a:r>
              <a:rPr lang="en-US" dirty="0" smtClean="0">
                <a:solidFill>
                  <a:srgbClr val="953735"/>
                </a:solidFill>
              </a:rPr>
              <a:t>   </a:t>
            </a:r>
            <a:r>
              <a:rPr lang="es-ES" dirty="0" smtClean="0">
                <a:solidFill>
                  <a:srgbClr val="953735"/>
                </a:solidFill>
              </a:rPr>
              <a:t>Opinión </a:t>
            </a:r>
            <a:r>
              <a:rPr lang="es-ES" dirty="0">
                <a:solidFill>
                  <a:srgbClr val="953735"/>
                </a:solidFill>
              </a:rPr>
              <a:t>de la minoría entretenida</a:t>
            </a:r>
            <a:r>
              <a:rPr lang="en-US" dirty="0">
                <a:solidFill>
                  <a:srgbClr val="953735"/>
                </a:solidFill>
              </a:rPr>
              <a:t> </a:t>
            </a:r>
            <a:endParaRPr lang="en-US" dirty="0" smtClean="0">
              <a:solidFill>
                <a:srgbClr val="953735"/>
              </a:solidFill>
            </a:endParaRPr>
          </a:p>
          <a:p>
            <a:r>
              <a:rPr lang="en-US" dirty="0" smtClean="0"/>
              <a:t>7)   </a:t>
            </a:r>
            <a:r>
              <a:rPr lang="en-US" b="1" dirty="0" smtClean="0">
                <a:solidFill>
                  <a:srgbClr val="403152"/>
                </a:solidFill>
              </a:rPr>
              <a:t>Decision Accepted by all</a:t>
            </a:r>
            <a:endParaRPr lang="en-US" b="1" dirty="0">
              <a:solidFill>
                <a:srgbClr val="403152"/>
              </a:solidFill>
            </a:endParaRPr>
          </a:p>
          <a:p>
            <a:r>
              <a:rPr lang="en-US" dirty="0" smtClean="0"/>
              <a:t>	</a:t>
            </a:r>
            <a:r>
              <a:rPr lang="en-US" dirty="0" smtClean="0">
                <a:solidFill>
                  <a:srgbClr val="953735"/>
                </a:solidFill>
              </a:rPr>
              <a:t>   </a:t>
            </a:r>
            <a:r>
              <a:rPr lang="es-ES" dirty="0" smtClean="0">
                <a:solidFill>
                  <a:srgbClr val="953735"/>
                </a:solidFill>
              </a:rPr>
              <a:t>Decisión </a:t>
            </a:r>
            <a:r>
              <a:rPr lang="es-ES" dirty="0">
                <a:solidFill>
                  <a:srgbClr val="953735"/>
                </a:solidFill>
              </a:rPr>
              <a:t>aceptada por todos</a:t>
            </a:r>
            <a:r>
              <a:rPr lang="en-US" dirty="0">
                <a:solidFill>
                  <a:srgbClr val="953735"/>
                </a:solidFill>
              </a:rPr>
              <a:t> </a:t>
            </a:r>
          </a:p>
        </p:txBody>
      </p:sp>
      <p:pic>
        <p:nvPicPr>
          <p:cNvPr id="6" name="Picture 5" descr="b05d1f95-411b-404e-ad1c-20687185ca0f_Blan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048" y="1714582"/>
            <a:ext cx="3340148" cy="4453531"/>
          </a:xfrm>
          <a:prstGeom prst="rect">
            <a:avLst/>
          </a:prstGeom>
        </p:spPr>
      </p:pic>
      <p:sp>
        <p:nvSpPr>
          <p:cNvPr id="7" name="TextBox 6"/>
          <p:cNvSpPr txBox="1"/>
          <p:nvPr/>
        </p:nvSpPr>
        <p:spPr>
          <a:xfrm>
            <a:off x="4637562" y="6168114"/>
            <a:ext cx="4223492" cy="615553"/>
          </a:xfrm>
          <a:prstGeom prst="rect">
            <a:avLst/>
          </a:prstGeom>
          <a:noFill/>
        </p:spPr>
        <p:txBody>
          <a:bodyPr wrap="square" rtlCol="0">
            <a:spAutoFit/>
          </a:bodyPr>
          <a:lstStyle/>
          <a:p>
            <a:pPr lvl="1"/>
            <a:r>
              <a:rPr lang="en-US" sz="1600" b="1" i="1" dirty="0" smtClean="0">
                <a:solidFill>
                  <a:schemeClr val="accent1">
                    <a:lumMod val="75000"/>
                  </a:schemeClr>
                </a:solidFill>
              </a:rPr>
              <a:t>Photo </a:t>
            </a:r>
            <a:r>
              <a:rPr lang="en-US" sz="1600" b="1" i="1" dirty="0">
                <a:solidFill>
                  <a:schemeClr val="accent1">
                    <a:lumMod val="75000"/>
                  </a:schemeClr>
                </a:solidFill>
              </a:rPr>
              <a:t>by Blanca R. / </a:t>
            </a:r>
            <a:r>
              <a:rPr lang="en-US" sz="1600" b="1" i="1" dirty="0">
                <a:solidFill>
                  <a:srgbClr val="800000"/>
                </a:solidFill>
              </a:rPr>
              <a:t>F</a:t>
            </a:r>
            <a:r>
              <a:rPr lang="es-ES" sz="1600" b="1" i="1" dirty="0" err="1">
                <a:solidFill>
                  <a:srgbClr val="800000"/>
                </a:solidFill>
              </a:rPr>
              <a:t>oto</a:t>
            </a:r>
            <a:r>
              <a:rPr lang="es-ES" sz="1600" b="1" i="1" dirty="0">
                <a:solidFill>
                  <a:srgbClr val="800000"/>
                </a:solidFill>
              </a:rPr>
              <a:t> de Blanca </a:t>
            </a:r>
            <a:r>
              <a:rPr lang="es-ES" sz="1600" b="1" i="1" dirty="0" smtClean="0">
                <a:solidFill>
                  <a:srgbClr val="800000"/>
                </a:solidFill>
              </a:rPr>
              <a:t>R.</a:t>
            </a:r>
            <a:r>
              <a:rPr lang="en-US" sz="1600" b="1" dirty="0">
                <a:solidFill>
                  <a:srgbClr val="4F81BD"/>
                </a:solidFill>
              </a:rPr>
              <a:t>	</a:t>
            </a:r>
            <a:r>
              <a:rPr lang="en-US" b="1" dirty="0">
                <a:solidFill>
                  <a:srgbClr val="4F81BD"/>
                </a:solidFill>
              </a:rPr>
              <a:t>					</a:t>
            </a:r>
            <a:endParaRPr lang="en-US" b="1" dirty="0">
              <a:solidFill>
                <a:srgbClr val="800000"/>
              </a:solidFill>
            </a:endParaRPr>
          </a:p>
        </p:txBody>
      </p:sp>
    </p:spTree>
    <p:extLst>
      <p:ext uri="{BB962C8B-B14F-4D97-AF65-F5344CB8AC3E}">
        <p14:creationId xmlns:p14="http://schemas.microsoft.com/office/powerpoint/2010/main" val="17959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9896" y="262717"/>
            <a:ext cx="4066903" cy="2242549"/>
          </a:xfrm>
        </p:spPr>
        <p:txBody>
          <a:bodyPr>
            <a:normAutofit fontScale="90000"/>
          </a:bodyPr>
          <a:lstStyle/>
          <a:p>
            <a:r>
              <a:rPr lang="en-US" sz="3200" b="1" dirty="0" smtClean="0">
                <a:solidFill>
                  <a:schemeClr val="accent1">
                    <a:lumMod val="75000"/>
                  </a:schemeClr>
                </a:solidFill>
                <a:latin typeface="Arial"/>
                <a:cs typeface="Arial"/>
              </a:rPr>
              <a:t>														</a:t>
            </a:r>
            <a:r>
              <a:rPr lang="en-US" sz="3200" b="1" dirty="0">
                <a:solidFill>
                  <a:schemeClr val="accent1">
                    <a:lumMod val="75000"/>
                  </a:schemeClr>
                </a:solidFill>
                <a:latin typeface="Arial"/>
                <a:cs typeface="Arial"/>
              </a:rPr>
              <a:t/>
            </a:r>
            <a:br>
              <a:rPr lang="en-US" sz="3200" b="1" dirty="0">
                <a:solidFill>
                  <a:schemeClr val="accent1">
                    <a:lumMod val="75000"/>
                  </a:schemeClr>
                </a:solidFill>
                <a:latin typeface="Arial"/>
                <a:cs typeface="Arial"/>
              </a:rPr>
            </a:br>
            <a:r>
              <a:rPr lang="en-US" sz="3200" b="1" dirty="0" smtClean="0">
                <a:solidFill>
                  <a:schemeClr val="accent1">
                    <a:lumMod val="75000"/>
                  </a:schemeClr>
                </a:solidFill>
                <a:latin typeface="Arial"/>
                <a:cs typeface="Arial"/>
              </a:rPr>
              <a:t>Some </a:t>
            </a:r>
            <a:r>
              <a:rPr lang="en-US" sz="3200" b="1" dirty="0" smtClean="0">
                <a:solidFill>
                  <a:schemeClr val="accent1">
                    <a:lumMod val="75000"/>
                  </a:schemeClr>
                </a:solidFill>
                <a:latin typeface="Arial"/>
                <a:cs typeface="Arial"/>
              </a:rPr>
              <a:t>Important </a:t>
            </a:r>
            <a:br>
              <a:rPr lang="en-US" sz="3200" b="1" dirty="0" smtClean="0">
                <a:solidFill>
                  <a:schemeClr val="accent1">
                    <a:lumMod val="75000"/>
                  </a:schemeClr>
                </a:solidFill>
                <a:latin typeface="Arial"/>
                <a:cs typeface="Arial"/>
              </a:rPr>
            </a:br>
            <a:r>
              <a:rPr lang="en-US" sz="3200" b="1" dirty="0" smtClean="0">
                <a:solidFill>
                  <a:schemeClr val="accent1">
                    <a:lumMod val="75000"/>
                  </a:schemeClr>
                </a:solidFill>
                <a:latin typeface="Arial"/>
                <a:cs typeface="Arial"/>
              </a:rPr>
              <a:t>Decisions</a:t>
            </a:r>
            <a:br>
              <a:rPr lang="en-US" sz="3200" b="1" dirty="0" smtClean="0">
                <a:solidFill>
                  <a:schemeClr val="accent1">
                    <a:lumMod val="75000"/>
                  </a:schemeClr>
                </a:solidFill>
                <a:latin typeface="Arial"/>
                <a:cs typeface="Arial"/>
              </a:rPr>
            </a:br>
            <a:r>
              <a:rPr lang="en-US" sz="3200" b="1" dirty="0" smtClean="0">
                <a:solidFill>
                  <a:schemeClr val="accent1">
                    <a:lumMod val="75000"/>
                  </a:schemeClr>
                </a:solidFill>
                <a:latin typeface="Arial"/>
                <a:cs typeface="Arial"/>
              </a:rPr>
              <a:t>	</a:t>
            </a:r>
            <a:r>
              <a:rPr lang="es-ES" sz="3600" b="1" dirty="0" smtClean="0">
                <a:solidFill>
                  <a:srgbClr val="953735"/>
                </a:solidFill>
              </a:rPr>
              <a:t>Algunas</a:t>
            </a:r>
            <a:r>
              <a:rPr lang="en-US" sz="2800" b="1" dirty="0" smtClean="0"/>
              <a:t> </a:t>
            </a:r>
            <a:r>
              <a:rPr lang="es-ES" sz="3200" b="1" dirty="0" smtClean="0">
                <a:solidFill>
                  <a:srgbClr val="800000"/>
                </a:solidFill>
                <a:latin typeface="Arial"/>
                <a:cs typeface="Arial"/>
              </a:rPr>
              <a:t> </a:t>
            </a:r>
            <a:r>
              <a:rPr lang="es-ES" sz="3200" b="1" dirty="0" smtClean="0">
                <a:solidFill>
                  <a:srgbClr val="800000"/>
                </a:solidFill>
                <a:latin typeface="Arial"/>
                <a:cs typeface="Arial"/>
              </a:rPr>
              <a:t>Decisiones 	</a:t>
            </a:r>
            <a:r>
              <a:rPr lang="es-ES" sz="3200" b="1" dirty="0" smtClean="0">
                <a:solidFill>
                  <a:srgbClr val="800000"/>
                </a:solidFill>
                <a:latin typeface="Arial"/>
                <a:cs typeface="Arial"/>
              </a:rPr>
              <a:t>Importantes</a:t>
            </a:r>
            <a:br>
              <a:rPr lang="es-ES" sz="3200" b="1" dirty="0" smtClean="0">
                <a:solidFill>
                  <a:srgbClr val="800000"/>
                </a:solidFill>
                <a:latin typeface="Arial"/>
                <a:cs typeface="Arial"/>
              </a:rPr>
            </a:br>
            <a:r>
              <a:rPr lang="en-US" sz="3200" b="1" dirty="0" smtClean="0">
                <a:solidFill>
                  <a:srgbClr val="800000"/>
                </a:solidFill>
                <a:latin typeface="Arial"/>
                <a:cs typeface="Arial"/>
              </a:rPr>
              <a:t> </a:t>
            </a:r>
            <a:endParaRPr lang="en-US" sz="3200" b="1" dirty="0">
              <a:solidFill>
                <a:srgbClr val="800000"/>
              </a:solidFill>
              <a:latin typeface="Arial"/>
              <a:cs typeface="Arial"/>
            </a:endParaRPr>
          </a:p>
        </p:txBody>
      </p:sp>
      <p:pic>
        <p:nvPicPr>
          <p:cNvPr id="3" name="Picture 2" descr="IMG_20210413_1158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51" y="262717"/>
            <a:ext cx="4351245" cy="6305200"/>
          </a:xfrm>
          <a:prstGeom prst="rect">
            <a:avLst/>
          </a:prstGeom>
        </p:spPr>
      </p:pic>
      <p:sp>
        <p:nvSpPr>
          <p:cNvPr id="4" name="TextBox 3"/>
          <p:cNvSpPr txBox="1"/>
          <p:nvPr/>
        </p:nvSpPr>
        <p:spPr>
          <a:xfrm>
            <a:off x="5670867" y="2505266"/>
            <a:ext cx="3015932" cy="3785652"/>
          </a:xfrm>
          <a:prstGeom prst="rect">
            <a:avLst/>
          </a:prstGeom>
          <a:noFill/>
        </p:spPr>
        <p:txBody>
          <a:bodyPr wrap="square" rtlCol="0">
            <a:spAutoFit/>
          </a:bodyPr>
          <a:lstStyle/>
          <a:p>
            <a:pPr marL="342900" indent="-342900">
              <a:buFont typeface="Wingdings" charset="2"/>
              <a:buChar char="v"/>
            </a:pPr>
            <a:r>
              <a:rPr lang="en-US" sz="2400" b="1" dirty="0" smtClean="0">
                <a:solidFill>
                  <a:schemeClr val="accent1">
                    <a:lumMod val="50000"/>
                  </a:schemeClr>
                </a:solidFill>
                <a:latin typeface="+mj-lt"/>
              </a:rPr>
              <a:t>Interpretation</a:t>
            </a:r>
            <a:endParaRPr lang="en-US" sz="2400" b="1" dirty="0">
              <a:solidFill>
                <a:schemeClr val="accent1">
                  <a:lumMod val="50000"/>
                </a:schemeClr>
              </a:solidFill>
              <a:latin typeface="+mj-lt"/>
            </a:endParaRPr>
          </a:p>
          <a:p>
            <a:r>
              <a:rPr lang="es-ES" sz="2400" b="1" dirty="0">
                <a:latin typeface="+mj-lt"/>
              </a:rPr>
              <a:t>	</a:t>
            </a:r>
            <a:r>
              <a:rPr lang="es-ES" sz="2400" b="1" dirty="0">
                <a:solidFill>
                  <a:srgbClr val="800000"/>
                </a:solidFill>
                <a:latin typeface="+mj-lt"/>
              </a:rPr>
              <a:t>Interpretación </a:t>
            </a:r>
            <a:endParaRPr lang="en-US" sz="2400" b="1" dirty="0">
              <a:solidFill>
                <a:srgbClr val="800000"/>
              </a:solidFill>
              <a:latin typeface="+mj-lt"/>
            </a:endParaRPr>
          </a:p>
          <a:p>
            <a:pPr marL="285750" indent="-285750">
              <a:buFont typeface="Wingdings" charset="2"/>
              <a:buChar char="v"/>
            </a:pPr>
            <a:r>
              <a:rPr lang="en-US" sz="2400" b="1" dirty="0">
                <a:solidFill>
                  <a:srgbClr val="254061"/>
                </a:solidFill>
                <a:latin typeface="+mj-lt"/>
              </a:rPr>
              <a:t>Literature</a:t>
            </a:r>
          </a:p>
          <a:p>
            <a:r>
              <a:rPr lang="es-ES" sz="2400" b="1" dirty="0">
                <a:latin typeface="+mj-lt"/>
              </a:rPr>
              <a:t>	</a:t>
            </a:r>
            <a:r>
              <a:rPr lang="es-ES" sz="2400" b="1" dirty="0">
                <a:solidFill>
                  <a:srgbClr val="800000"/>
                </a:solidFill>
                <a:latin typeface="+mj-lt"/>
              </a:rPr>
              <a:t>Literatura </a:t>
            </a:r>
            <a:endParaRPr lang="en-US" sz="2400" b="1" dirty="0">
              <a:solidFill>
                <a:srgbClr val="800000"/>
              </a:solidFill>
              <a:latin typeface="+mj-lt"/>
            </a:endParaRPr>
          </a:p>
          <a:p>
            <a:pPr marL="285750" indent="-285750">
              <a:buFont typeface="Wingdings" charset="2"/>
              <a:buChar char="v"/>
            </a:pPr>
            <a:r>
              <a:rPr lang="en-US" sz="2400" b="1" dirty="0">
                <a:solidFill>
                  <a:srgbClr val="254061"/>
                </a:solidFill>
                <a:latin typeface="+mj-lt"/>
              </a:rPr>
              <a:t>Longitudinal </a:t>
            </a:r>
            <a:r>
              <a:rPr lang="en-US" sz="2400" b="1" dirty="0" smtClean="0">
                <a:solidFill>
                  <a:srgbClr val="254061"/>
                </a:solidFill>
                <a:latin typeface="+mj-lt"/>
              </a:rPr>
              <a:t>Members’ </a:t>
            </a:r>
          </a:p>
          <a:p>
            <a:r>
              <a:rPr lang="en-US" sz="2400" b="1" dirty="0">
                <a:solidFill>
                  <a:srgbClr val="254061"/>
                </a:solidFill>
                <a:latin typeface="+mj-lt"/>
              </a:rPr>
              <a:t> </a:t>
            </a:r>
            <a:r>
              <a:rPr lang="en-US" sz="2400" b="1" dirty="0" smtClean="0">
                <a:solidFill>
                  <a:srgbClr val="254061"/>
                </a:solidFill>
                <a:latin typeface="+mj-lt"/>
              </a:rPr>
              <a:t>   Study</a:t>
            </a:r>
            <a:endParaRPr lang="en-US" sz="2400" b="1" dirty="0">
              <a:solidFill>
                <a:srgbClr val="254061"/>
              </a:solidFill>
              <a:latin typeface="+mj-lt"/>
            </a:endParaRPr>
          </a:p>
          <a:p>
            <a:r>
              <a:rPr lang="es-ES" sz="2400" b="1" dirty="0">
                <a:latin typeface="+mj-lt"/>
              </a:rPr>
              <a:t>	</a:t>
            </a:r>
            <a:r>
              <a:rPr lang="es-ES" sz="2400" b="1" dirty="0">
                <a:solidFill>
                  <a:srgbClr val="800000"/>
                </a:solidFill>
              </a:rPr>
              <a:t>Miembros </a:t>
            </a:r>
            <a:r>
              <a:rPr lang="es-ES" sz="2400" b="1" dirty="0" smtClean="0">
                <a:solidFill>
                  <a:srgbClr val="800000"/>
                </a:solidFill>
              </a:rPr>
              <a:t>	Longitudinales 	Estudio</a:t>
            </a:r>
            <a:endParaRPr lang="en-US" b="1" dirty="0">
              <a:solidFill>
                <a:srgbClr val="800000"/>
              </a:solidFill>
            </a:endParaRPr>
          </a:p>
        </p:txBody>
      </p:sp>
    </p:spTree>
    <p:extLst>
      <p:ext uri="{BB962C8B-B14F-4D97-AF65-F5344CB8AC3E}">
        <p14:creationId xmlns:p14="http://schemas.microsoft.com/office/powerpoint/2010/main" val="3259218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42354</TotalTime>
  <Words>2977</Words>
  <Application>Microsoft Macintosh PowerPoint</Application>
  <PresentationFormat>On-screen Show (4:3)</PresentationFormat>
  <Paragraphs>536</Paragraphs>
  <Slides>35</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Microsoft Word Document</vt:lpstr>
      <vt:lpstr>                       Emily D-C  Panel 60 Delegate New York South Area                Emily D-C     Delegada del Panel 60           Sur de Nueva York   nys60delegate@gmail.com    </vt:lpstr>
      <vt:lpstr> My Seat at the 2021 World Service Conference  Mi Asiento en la Conferencia de Servicio Mundial 2021 </vt:lpstr>
      <vt:lpstr>So What Happened at Conference? Entonces, ¿qué pasó en la Conferencia? </vt:lpstr>
      <vt:lpstr>Two Historic Proposals by the Electronic Meeting Work Group Dos Propuestas Históricas del Grupo de Trabajo de Reuniones Electrónicas  </vt:lpstr>
      <vt:lpstr>Motions 6 &amp; 7 Pass   Pasan las Mociones 6 y 7 </vt:lpstr>
      <vt:lpstr>   What Happens in 2021-22?       ¿Qué ocurrirá en 2021-22? </vt:lpstr>
      <vt:lpstr>Implications for New York South Implicaciones para el Sur de Nueva York  </vt:lpstr>
      <vt:lpstr>Tradition Two &amp; Warranty Three in Action Tradición Dos y Garantía Tres en Acción </vt:lpstr>
      <vt:lpstr>               Some Important  Decisions  Algunas  Decisiones  Importantes  </vt:lpstr>
      <vt:lpstr>Literature Committee Motions &amp; Votes Mociones y Votos del Comité de Literatura </vt:lpstr>
      <vt:lpstr>Any Questions? ¿Alguna pregunta?</vt:lpstr>
      <vt:lpstr>Two Minute Break Descanso de Dos Minutos </vt:lpstr>
      <vt:lpstr>Assembling Love Gifts at my Kitchen Table Armar Regalos de Amor en la Mesa de mi Cocina </vt:lpstr>
      <vt:lpstr>2021 WSC Routine Motions Mociones de Rutina de la CSM 2021  </vt:lpstr>
      <vt:lpstr>WSO 2020 Sources of Revenue Fuentes de ingresos de la OSM 2020 </vt:lpstr>
      <vt:lpstr>Topselling English Books of 2020 Libros de inglés más vendidos de 2020 </vt:lpstr>
      <vt:lpstr>Topselling Spanish Books of 2020 Libros en Español más Vendidos de 2020 </vt:lpstr>
      <vt:lpstr>Topselling French Book of 2020 Libro francés más vendido de 2020 </vt:lpstr>
      <vt:lpstr>AFG Headquarters, Inc. 2021 Operating Budget Sede de AFG, Inc.  Presupuesto operativo para 2021  </vt:lpstr>
      <vt:lpstr> In 2020, where did our WSO contributions go? En 2020, ¿a dónde fueron nuestras  contribuciones a la OSM?  </vt:lpstr>
      <vt:lpstr>2020 Contributions from NY South (Groups &amp; Other) Contribuciones 2020 del Sur de Nueva York  (Grupos y Otros) </vt:lpstr>
      <vt:lpstr>Are there any questions? ¿Hay alguna pregunta? </vt:lpstr>
      <vt:lpstr>Two Minute Break Descanso de Dos Minutos </vt:lpstr>
      <vt:lpstr>I. Important Discussion Topics at WSC I. Temas de Debate Importantes en la CSM </vt:lpstr>
      <vt:lpstr>Virtual, hybrid, or face-to-face meetings:       Reuniones virtuales, híbridas o  Beginning the conversation   presenciales: Inicio de la conversación </vt:lpstr>
      <vt:lpstr>II. Important Discussion Topics at WSC II. Temas de debate importantes en la CSM  </vt:lpstr>
      <vt:lpstr>III. Important Discussion Topics at WSC III. Temas de Debate Importantes en la CSM </vt:lpstr>
      <vt:lpstr>Dreaming Big: Envisioning our Future Soñando en grande:  Imaginando nuestro futuro  </vt:lpstr>
      <vt:lpstr> Conflict Resolution Task Force 2021 Grupo de trabajo: Talleres de resolución de conflictos </vt:lpstr>
      <vt:lpstr>Twelve Concepts of Service in our Personal Lives Los Doce Conceptos del Servicio en nuestra vida personal  </vt:lpstr>
      <vt:lpstr>2021 Membership Survey &amp; Longitudinal Study Encuesta Para los Miembros y  Estudio Longitudinal de 2021 </vt:lpstr>
      <vt:lpstr>   WSO News &amp; Updates               Noticias de la OSM </vt:lpstr>
      <vt:lpstr>2022 WSC will be held in New York South! ¡La CSM 2022 se llevará a cabo en el Sur de Nueva York! </vt:lpstr>
      <vt:lpstr>     In Closing…            Para concluir… </vt:lpstr>
      <vt:lpstr>More Information:  al-anon.org/Members/WSC Summary/Highlights of the WSC  Por Mas Information: al-anon.org/Miembros/CSM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xx</dc:creator>
  <cp:lastModifiedBy>xx</cp:lastModifiedBy>
  <cp:revision>593</cp:revision>
  <dcterms:created xsi:type="dcterms:W3CDTF">2020-05-19T17:13:21Z</dcterms:created>
  <dcterms:modified xsi:type="dcterms:W3CDTF">2021-06-10T17:35:13Z</dcterms:modified>
</cp:coreProperties>
</file>